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0" r:id="rId3"/>
    <p:sldId id="266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5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7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4276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151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5368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804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09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5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8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52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7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11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5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3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53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C9AF-3F7B-4C58-B223-2EE89A96D1E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CF5886-21CE-4B67-A99E-A392AD381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92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6079" y="457200"/>
            <a:ext cx="8138161" cy="3688079"/>
          </a:xfrm>
        </p:spPr>
        <p:txBody>
          <a:bodyPr>
            <a:noAutofit/>
          </a:bodyPr>
          <a:lstStyle/>
          <a:p>
            <a:pPr algn="ctr"/>
            <a:r>
              <a:rPr lang="ru-RU" sz="4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ПРОВЕДЕНИЯ ИТОГОВОГО СОБЕСЕДОВАНИЯ </a:t>
            </a:r>
            <a:r>
              <a:rPr lang="en-US" sz="4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РУССКОМУ ЯЗЫКУ </a:t>
            </a:r>
            <a:r>
              <a:rPr lang="en-US" sz="4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2022-2023 УЧЕБНОМ ГОДУ.</a:t>
            </a:r>
            <a:endParaRPr lang="ru-RU" sz="4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9656" y="749808"/>
            <a:ext cx="910742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100" b="1" i="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</a:t>
            </a:r>
            <a:r>
              <a:rPr lang="ru-RU" sz="21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 русскому языку проводится в соответствии с </a:t>
            </a:r>
            <a:r>
              <a:rPr lang="ru-RU" sz="21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</a:t>
            </a:r>
            <a:r>
              <a:rPr lang="ru-RU" sz="21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«Об образовании в Российской Федерации» от 29.12.2012 г. № 273-ФЗ и</a:t>
            </a:r>
            <a:r>
              <a:rPr lang="ru-RU" sz="21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Порядком проведения государственной итоговой аттестации </a:t>
            </a:r>
            <a:r>
              <a:rPr lang="ru-RU" sz="21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 образовательным программам основного общего образования, утверждённым приказом </a:t>
            </a:r>
            <a:r>
              <a:rPr lang="ru-RU" sz="21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1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и </a:t>
            </a:r>
            <a:r>
              <a:rPr lang="ru-RU" sz="21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1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07.11.2018 г. № 189/1513.</a:t>
            </a:r>
          </a:p>
          <a:p>
            <a:pPr algn="just">
              <a:lnSpc>
                <a:spcPct val="150000"/>
              </a:lnSpc>
            </a:pP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КИМ </a:t>
            </a: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на основе ФГОС ООО (приказ </a:t>
            </a:r>
            <a:r>
              <a:rPr lang="ru-RU" sz="2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Минообрнауки</a:t>
            </a: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17.12.2010 №1897) с учетом Примерной основной образовательной программы основного общего образования.</a:t>
            </a:r>
            <a:r>
              <a:rPr lang="ru-RU" sz="2100" b="1" dirty="0" smtClean="0"/>
              <a:t/>
            </a:r>
            <a:br>
              <a:rPr lang="ru-RU" sz="2100" b="1" dirty="0" smtClean="0"/>
            </a:br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val="5926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6364"/>
            <a:ext cx="9753599" cy="34666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коммуникативную компетенцию обучающихся – умение создавать монологические высказывания на разные темы, принимать участие в диалоге, выразительно читать текст вслух, пересказывать текст с привлечением дополнительной информации.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Выполнение обучающимися данных заданий позволяет оценить соответствие уровня их подготовки, достигнутого к концу обучения в основной школе, государственным требованиям к уровню подготовки по русскому языку (устная речь).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school18kan.my1.ru/_nw/0/757341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7136" y="4014216"/>
            <a:ext cx="4069080" cy="2606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1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2655" y="193964"/>
            <a:ext cx="943494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и структура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первого испытания для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9 -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классников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останется неизменным: 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место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КСОШ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длительность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15 минут с учетом времени подготовки;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количество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4;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подготовки можно делать пометки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специально отведенных полях;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устные ответы экзаменуемых должны быть записаны.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большинства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итоговое собеседование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представляет особой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194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1720" y="259080"/>
            <a:ext cx="7726680" cy="1249680"/>
          </a:xfrm>
        </p:spPr>
        <p:txBody>
          <a:bodyPr>
            <a:noAutofit/>
          </a:bodyPr>
          <a:lstStyle/>
          <a:p>
            <a:pPr algn="ctr"/>
            <a:r>
              <a:rPr lang="ru-RU" sz="22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5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КИМе</a:t>
            </a:r>
            <a:r>
              <a:rPr lang="ru-RU" sz="22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четыре задания.</a:t>
            </a:r>
            <a:r>
              <a:rPr lang="en-US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Следует отметить, что вторая часть работы предоставляет возможность выбора 1 из 3-х предложенных в </a:t>
            </a:r>
            <a:r>
              <a:rPr lang="ru-RU" sz="22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КИМе</a:t>
            </a:r>
            <a:r>
              <a:rPr lang="ru-RU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тем.</a:t>
            </a:r>
            <a:endParaRPr lang="ru-RU" sz="2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183396"/>
              </p:ext>
            </p:extLst>
          </p:nvPr>
        </p:nvGraphicFramePr>
        <p:xfrm>
          <a:off x="1831848" y="1695954"/>
          <a:ext cx="943356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152">
                  <a:extLst>
                    <a:ext uri="{9D8B030D-6E8A-4147-A177-3AD203B41FA5}">
                      <a16:colId xmlns="" xmlns:a16="http://schemas.microsoft.com/office/drawing/2014/main" val="2654356861"/>
                    </a:ext>
                  </a:extLst>
                </a:gridCol>
                <a:gridCol w="5010912">
                  <a:extLst>
                    <a:ext uri="{9D8B030D-6E8A-4147-A177-3AD203B41FA5}">
                      <a16:colId xmlns="" xmlns:a16="http://schemas.microsoft.com/office/drawing/2014/main" val="3027113091"/>
                    </a:ext>
                  </a:extLst>
                </a:gridCol>
                <a:gridCol w="2825496">
                  <a:extLst>
                    <a:ext uri="{9D8B030D-6E8A-4147-A177-3AD203B41FA5}">
                      <a16:colId xmlns="" xmlns:a16="http://schemas.microsoft.com/office/drawing/2014/main" val="3945444810"/>
                    </a:ext>
                  </a:extLst>
                </a:gridCol>
              </a:tblGrid>
              <a:tr h="449892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7492237"/>
                  </a:ext>
                </a:extLst>
              </a:tr>
              <a:tr h="1169719">
                <a:tc rowSpan="2">
                  <a:txBody>
                    <a:bodyPr/>
                    <a:lstStyle/>
                    <a:p>
                      <a:pPr algn="ctr"/>
                      <a:endParaRPr lang="ru-RU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Выразительное</a:t>
                      </a: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чтение текста вслух </a:t>
                      </a:r>
                      <a:r>
                        <a:rPr lang="ru-RU" sz="24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нааучно-публицистического</a:t>
                      </a: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стиля.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30303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подготовку 2 минуты 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4356709"/>
                  </a:ext>
                </a:extLst>
              </a:tr>
              <a:tr h="11697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Подробный пересказ текста с привлечением дополнительной</a:t>
                      </a: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информации.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30303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подготовку 2 минуты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5783242"/>
                  </a:ext>
                </a:extLst>
              </a:tr>
              <a:tr h="1169719">
                <a:tc rowSpan="2">
                  <a:txBody>
                    <a:bodyPr/>
                    <a:lstStyle/>
                    <a:p>
                      <a:pPr algn="ctr"/>
                      <a:endParaRPr lang="ru-RU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Тематическое</a:t>
                      </a:r>
                      <a:r>
                        <a:rPr lang="ru-RU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монологическое высказывание.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30303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– 1 мин., высказывание – до 3 мин. 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8733546"/>
                  </a:ext>
                </a:extLst>
              </a:tr>
              <a:tr h="8098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Участие в диалоге с экзаменатором-собеседником 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30303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живое общение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2597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5080" y="182880"/>
            <a:ext cx="8686800" cy="366868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</a:t>
            </a:r>
            <a:r>
              <a:rPr lang="ru-RU" sz="2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 есть  карточки</a:t>
            </a:r>
            <a:r>
              <a:rPr lang="ru-RU" sz="2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7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№3 </a:t>
            </a:r>
            <a:r>
              <a:rPr lang="ru-RU" sz="2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план монологического высказывания; </a:t>
            </a:r>
            <a:r>
              <a:rPr lang="ru-RU" sz="2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7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№4 </a:t>
            </a:r>
            <a:r>
              <a:rPr lang="ru-RU" sz="2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вопросы к </a:t>
            </a:r>
            <a:r>
              <a:rPr lang="ru-RU" sz="2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экзаменуемому</a:t>
            </a:r>
            <a:r>
              <a:rPr lang="ru-RU" sz="2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27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балл итогового </a:t>
            </a:r>
            <a:r>
              <a:rPr lang="ru-RU" sz="2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 </a:t>
            </a:r>
            <a:r>
              <a:rPr lang="ru-RU" sz="27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 </a:t>
            </a:r>
            <a:r>
              <a:rPr lang="ru-RU" sz="27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баллов.</a:t>
            </a:r>
            <a:endParaRPr lang="ru-RU" sz="27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Устная часть ОГЭ по русскому языку в 2021 году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3915" y="3721608"/>
            <a:ext cx="4923374" cy="2694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9790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72440"/>
            <a:ext cx="8136035" cy="135636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экзаменуемого будут оценивать по таблице, разработанной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ФИПИ.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110280"/>
              </p:ext>
            </p:extLst>
          </p:nvPr>
        </p:nvGraphicFramePr>
        <p:xfrm>
          <a:off x="2346959" y="2103119"/>
          <a:ext cx="8244842" cy="4335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22421">
                  <a:extLst>
                    <a:ext uri="{9D8B030D-6E8A-4147-A177-3AD203B41FA5}">
                      <a16:colId xmlns="" xmlns:a16="http://schemas.microsoft.com/office/drawing/2014/main" val="3462165061"/>
                    </a:ext>
                  </a:extLst>
                </a:gridCol>
                <a:gridCol w="4122421">
                  <a:extLst>
                    <a:ext uri="{9D8B030D-6E8A-4147-A177-3AD203B41FA5}">
                      <a16:colId xmlns="" xmlns:a16="http://schemas.microsoft.com/office/drawing/2014/main" val="3274834997"/>
                    </a:ext>
                  </a:extLst>
                </a:gridCol>
              </a:tblGrid>
              <a:tr h="549604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525" marR="77525"/>
                </a:tc>
                <a:extLst>
                  <a:ext uri="{0D108BD9-81ED-4DB2-BD59-A6C34878D82A}">
                    <a16:rowId xmlns="" xmlns:a16="http://schemas.microsoft.com/office/drawing/2014/main" val="3150460226"/>
                  </a:ext>
                </a:extLst>
              </a:tr>
              <a:tr h="517062">
                <a:tc>
                  <a:txBody>
                    <a:bodyPr/>
                    <a:lstStyle/>
                    <a:p>
                      <a:pPr fontAlgn="base"/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</a:p>
                  </a:txBody>
                  <a:tcPr marL="24227" marR="24227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4227" marR="24227" marT="28575" marB="28575"/>
                </a:tc>
                <a:extLst>
                  <a:ext uri="{0D108BD9-81ED-4DB2-BD59-A6C34878D82A}">
                    <a16:rowId xmlns="" xmlns:a16="http://schemas.microsoft.com/office/drawing/2014/main" val="520295584"/>
                  </a:ext>
                </a:extLst>
              </a:tr>
              <a:tr h="517062">
                <a:tc>
                  <a:txBody>
                    <a:bodyPr/>
                    <a:lstStyle/>
                    <a:p>
                      <a:pPr fontAlgn="base"/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</a:p>
                  </a:txBody>
                  <a:tcPr marL="24227" marR="24227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4227" marR="24227" marT="28575" marB="28575"/>
                </a:tc>
                <a:extLst>
                  <a:ext uri="{0D108BD9-81ED-4DB2-BD59-A6C34878D82A}">
                    <a16:rowId xmlns="" xmlns:a16="http://schemas.microsoft.com/office/drawing/2014/main" val="3809390744"/>
                  </a:ext>
                </a:extLst>
              </a:tr>
              <a:tr h="517062">
                <a:tc>
                  <a:txBody>
                    <a:bodyPr/>
                    <a:lstStyle/>
                    <a:p>
                      <a:pPr fontAlgn="base"/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</a:t>
                      </a:r>
                    </a:p>
                  </a:txBody>
                  <a:tcPr marL="24227" marR="24227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4227" marR="24227" marT="28575" marB="28575"/>
                </a:tc>
                <a:extLst>
                  <a:ext uri="{0D108BD9-81ED-4DB2-BD59-A6C34878D82A}">
                    <a16:rowId xmlns="" xmlns:a16="http://schemas.microsoft.com/office/drawing/2014/main" val="398191368"/>
                  </a:ext>
                </a:extLst>
              </a:tr>
              <a:tr h="517062">
                <a:tc>
                  <a:txBody>
                    <a:bodyPr/>
                    <a:lstStyle/>
                    <a:p>
                      <a:pPr fontAlgn="base"/>
                      <a:r>
                        <a:rPr lang="ru-RU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</a:p>
                  </a:txBody>
                  <a:tcPr marL="24227" marR="24227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4227" marR="24227" marT="28575" marB="28575"/>
                </a:tc>
                <a:extLst>
                  <a:ext uri="{0D108BD9-81ED-4DB2-BD59-A6C34878D82A}">
                    <a16:rowId xmlns="" xmlns:a16="http://schemas.microsoft.com/office/drawing/2014/main" val="2978225357"/>
                  </a:ext>
                </a:extLst>
              </a:tr>
              <a:tr h="979887">
                <a:tc>
                  <a:txBody>
                    <a:bodyPr/>
                    <a:lstStyle/>
                    <a:p>
                      <a:pPr fontAlgn="base"/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языковых норм</a:t>
                      </a:r>
                    </a:p>
                  </a:txBody>
                  <a:tcPr marL="24227" marR="24227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4227" marR="24227" marT="28575" marB="28575"/>
                </a:tc>
                <a:extLst>
                  <a:ext uri="{0D108BD9-81ED-4DB2-BD59-A6C34878D82A}">
                    <a16:rowId xmlns="" xmlns:a16="http://schemas.microsoft.com/office/drawing/2014/main" val="3761512606"/>
                  </a:ext>
                </a:extLst>
              </a:tr>
              <a:tr h="517062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3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24227" marR="24227" marT="28575" marB="285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4227" marR="24227" marT="28575" marB="28575"/>
                </a:tc>
                <a:extLst>
                  <a:ext uri="{0D108BD9-81ED-4DB2-BD59-A6C34878D82A}">
                    <a16:rowId xmlns="" xmlns:a16="http://schemas.microsoft.com/office/drawing/2014/main" val="2838580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6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08851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 , что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оценивать по системе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«ЗАЧЁТ»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 ЗАЧЁТ»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сдачи первого экзамена 9-классникам достаточно набрать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8320" y="2956560"/>
            <a:ext cx="8808720" cy="344424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 какой-либо причине ученик 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присутствовать на собеседовании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не смог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преодолеть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баллов, ему будет предоставлена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попытка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допуск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ОГЭ: 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и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мая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года.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</TotalTime>
  <Words>196</Words>
  <Application>Microsoft Office PowerPoint</Application>
  <PresentationFormat>Произвольный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ПОРЯДОК ПРОВЕДЕНИЯ ИТОГОВОГО СОБЕСЕДОВАНИЯ  ПО РУССКОМУ ЯЗЫКУ  В 2022-2023 УЧЕБНОМ ГОДУ.</vt:lpstr>
      <vt:lpstr>Презентация PowerPoint</vt:lpstr>
      <vt:lpstr>              Итоговое собеседование проверяет коммуникативную компетенцию обучающихся – умение создавать монологические высказывания на разные темы, принимать участие в диалоге, выразительно читать текст вслух, пересказывать текст с привлечением дополнительной информации.  Выполнение обучающимися данных заданий позволяет оценить соответствие уровня их подготовки, достигнутого к концу обучения в основной школе, государственным требованиям к уровню подготовки по русскому языку (устная речь). </vt:lpstr>
      <vt:lpstr>Презентация PowerPoint</vt:lpstr>
      <vt:lpstr>В КИМе только четыре задания.    Следует отметить, что вторая часть работы предоставляет возможность выбора 1 из 3-х предложенных в КИМе тем.</vt:lpstr>
      <vt:lpstr>Также в КИМ есть  карточки:  для задания №3 – план монологического высказывания;  для задания №4 – вопросы к экзаменуемому Максимальный первичный балл итогового  собеседования – 20 баллов.</vt:lpstr>
      <vt:lpstr>Ответы экзаменуемого будут оценивать по таблице, разработанной ФИПИ.</vt:lpstr>
      <vt:lpstr>Следует отметить , что собеседование будут оценивать по системе  «ЗАЧЁТ» / «НЕ ЗАЧЁТ»  Для успешной сдачи первого экзамена 9-классникам достаточно набрать  10 первичных баллов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DENIS</dc:creator>
  <cp:lastModifiedBy>User</cp:lastModifiedBy>
  <cp:revision>29</cp:revision>
  <dcterms:created xsi:type="dcterms:W3CDTF">2020-10-12T16:24:01Z</dcterms:created>
  <dcterms:modified xsi:type="dcterms:W3CDTF">2023-01-09T10:43:50Z</dcterms:modified>
</cp:coreProperties>
</file>