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23" r:id="rId2"/>
    <p:sldId id="324" r:id="rId3"/>
    <p:sldId id="325" r:id="rId4"/>
    <p:sldId id="326" r:id="rId5"/>
    <p:sldId id="327"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CC"/>
    <a:srgbClr val="3399FF"/>
    <a:srgbClr val="00CCFF"/>
    <a:srgbClr val="0066FF"/>
    <a:srgbClr val="FF0000"/>
    <a:srgbClr val="0067B4"/>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6" autoAdjust="0"/>
    <p:restoredTop sz="94660"/>
  </p:normalViewPr>
  <p:slideViewPr>
    <p:cSldViewPr snapToGrid="0">
      <p:cViewPr>
        <p:scale>
          <a:sx n="100" d="100"/>
          <a:sy n="100" d="100"/>
        </p:scale>
        <p:origin x="-198"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DB6ADB8A-7A3C-45E8-B488-4AEED8C8A1C6}" type="datetimeFigureOut">
              <a:rPr lang="ru-RU" smtClean="0"/>
              <a:t>20.11.2016</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1FAE5D0D-C9D7-4ACA-B2B2-E5450167C7D4}" type="slidenum">
              <a:rPr lang="ru-RU" smtClean="0"/>
              <a:t>‹#›</a:t>
            </a:fld>
            <a:endParaRPr lang="ru-RU"/>
          </a:p>
        </p:txBody>
      </p:sp>
    </p:spTree>
    <p:extLst>
      <p:ext uri="{BB962C8B-B14F-4D97-AF65-F5344CB8AC3E}">
        <p14:creationId xmlns:p14="http://schemas.microsoft.com/office/powerpoint/2010/main" val="254404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419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7985A41-C4D1-4319-9D74-8B78E46E45EA}" type="slidenum">
              <a:rPr lang="ru-RU" altLang="ru-RU" smtClean="0">
                <a:solidFill>
                  <a:srgbClr val="000000"/>
                </a:solidFill>
                <a:latin typeface="Calibri" panose="020F0502020204030204" pitchFamily="34" charset="0"/>
              </a:rPr>
              <a:pPr/>
              <a:t>5</a:t>
            </a:fld>
            <a:endParaRPr lang="ru-RU" altLang="ru-RU"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249031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Verdana" panose="020B0604030504040204" pitchFamily="34" charset="0"/>
              </a:defRPr>
            </a:lvl1pPr>
            <a:lvl2pPr marL="742950" indent="-285750" defTabSz="938213">
              <a:defRPr>
                <a:solidFill>
                  <a:schemeClr val="tx1"/>
                </a:solidFill>
                <a:latin typeface="Verdana" panose="020B0604030504040204" pitchFamily="34" charset="0"/>
              </a:defRPr>
            </a:lvl2pPr>
            <a:lvl3pPr marL="1143000" indent="-228600" defTabSz="938213">
              <a:defRPr>
                <a:solidFill>
                  <a:schemeClr val="tx1"/>
                </a:solidFill>
                <a:latin typeface="Verdana" panose="020B0604030504040204" pitchFamily="34" charset="0"/>
              </a:defRPr>
            </a:lvl3pPr>
            <a:lvl4pPr marL="1600200" indent="-228600" defTabSz="938213">
              <a:defRPr>
                <a:solidFill>
                  <a:schemeClr val="tx1"/>
                </a:solidFill>
                <a:latin typeface="Verdana" panose="020B0604030504040204" pitchFamily="34" charset="0"/>
              </a:defRPr>
            </a:lvl4pPr>
            <a:lvl5pPr marL="2057400" indent="-228600" defTabSz="938213">
              <a:defRPr>
                <a:solidFill>
                  <a:schemeClr val="tx1"/>
                </a:solidFill>
                <a:latin typeface="Verdana" panose="020B0604030504040204" pitchFamily="34" charset="0"/>
              </a:defRPr>
            </a:lvl5pPr>
            <a:lvl6pPr marL="2514600" indent="-228600" defTabSz="938213" eaLnBrk="0" fontAlgn="base" hangingPunct="0">
              <a:spcBef>
                <a:spcPct val="0"/>
              </a:spcBef>
              <a:spcAft>
                <a:spcPct val="0"/>
              </a:spcAft>
              <a:defRPr>
                <a:solidFill>
                  <a:schemeClr val="tx1"/>
                </a:solidFill>
                <a:latin typeface="Verdana" panose="020B0604030504040204" pitchFamily="34" charset="0"/>
              </a:defRPr>
            </a:lvl6pPr>
            <a:lvl7pPr marL="2971800" indent="-228600" defTabSz="938213" eaLnBrk="0" fontAlgn="base" hangingPunct="0">
              <a:spcBef>
                <a:spcPct val="0"/>
              </a:spcBef>
              <a:spcAft>
                <a:spcPct val="0"/>
              </a:spcAft>
              <a:defRPr>
                <a:solidFill>
                  <a:schemeClr val="tx1"/>
                </a:solidFill>
                <a:latin typeface="Verdana" panose="020B0604030504040204" pitchFamily="34" charset="0"/>
              </a:defRPr>
            </a:lvl7pPr>
            <a:lvl8pPr marL="3429000" indent="-228600" defTabSz="938213" eaLnBrk="0" fontAlgn="base" hangingPunct="0">
              <a:spcBef>
                <a:spcPct val="0"/>
              </a:spcBef>
              <a:spcAft>
                <a:spcPct val="0"/>
              </a:spcAft>
              <a:defRPr>
                <a:solidFill>
                  <a:schemeClr val="tx1"/>
                </a:solidFill>
                <a:latin typeface="Verdana" panose="020B0604030504040204" pitchFamily="34" charset="0"/>
              </a:defRPr>
            </a:lvl8pPr>
            <a:lvl9pPr marL="3886200" indent="-228600" defTabSz="938213" eaLnBrk="0" fontAlgn="base" hangingPunct="0">
              <a:spcBef>
                <a:spcPct val="0"/>
              </a:spcBef>
              <a:spcAft>
                <a:spcPct val="0"/>
              </a:spcAft>
              <a:defRPr>
                <a:solidFill>
                  <a:schemeClr val="tx1"/>
                </a:solidFill>
                <a:latin typeface="Verdana" panose="020B0604030504040204" pitchFamily="34" charset="0"/>
              </a:defRPr>
            </a:lvl9pPr>
          </a:lstStyle>
          <a:p>
            <a:fld id="{CE686483-E691-4798-BCC0-2CEDEA0B0FD9}" type="slidenum">
              <a:rPr lang="ru-RU" altLang="ru-RU" smtClean="0">
                <a:solidFill>
                  <a:srgbClr val="000000"/>
                </a:solidFill>
                <a:latin typeface="Arial" panose="020B0604020202020204" pitchFamily="34" charset="0"/>
              </a:rPr>
              <a:pPr/>
              <a:t>7</a:t>
            </a:fld>
            <a:endParaRPr lang="ru-RU" altLang="ru-RU" smtClean="0">
              <a:solidFill>
                <a:srgbClr val="000000"/>
              </a:solidFill>
              <a:latin typeface="Arial" panose="020B0604020202020204"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latin typeface="Arial" panose="020B0604020202020204" pitchFamily="34" charset="0"/>
            </a:endParaRPr>
          </a:p>
        </p:txBody>
      </p:sp>
    </p:spTree>
    <p:extLst>
      <p:ext uri="{BB962C8B-B14F-4D97-AF65-F5344CB8AC3E}">
        <p14:creationId xmlns:p14="http://schemas.microsoft.com/office/powerpoint/2010/main" val="21983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Verdana" panose="020B0604030504040204" pitchFamily="34" charset="0"/>
              </a:defRPr>
            </a:lvl1pPr>
            <a:lvl2pPr marL="742950" indent="-285750" defTabSz="922338">
              <a:defRPr>
                <a:solidFill>
                  <a:schemeClr val="tx1"/>
                </a:solidFill>
                <a:latin typeface="Verdana" panose="020B0604030504040204" pitchFamily="34" charset="0"/>
              </a:defRPr>
            </a:lvl2pPr>
            <a:lvl3pPr marL="1143000" indent="-228600" defTabSz="922338">
              <a:defRPr>
                <a:solidFill>
                  <a:schemeClr val="tx1"/>
                </a:solidFill>
                <a:latin typeface="Verdana" panose="020B0604030504040204" pitchFamily="34" charset="0"/>
              </a:defRPr>
            </a:lvl3pPr>
            <a:lvl4pPr marL="1600200" indent="-228600" defTabSz="922338">
              <a:defRPr>
                <a:solidFill>
                  <a:schemeClr val="tx1"/>
                </a:solidFill>
                <a:latin typeface="Verdana" panose="020B0604030504040204" pitchFamily="34" charset="0"/>
              </a:defRPr>
            </a:lvl4pPr>
            <a:lvl5pPr marL="2057400" indent="-228600" defTabSz="922338">
              <a:defRPr>
                <a:solidFill>
                  <a:schemeClr val="tx1"/>
                </a:solidFill>
                <a:latin typeface="Verdana" panose="020B0604030504040204" pitchFamily="34" charset="0"/>
              </a:defRPr>
            </a:lvl5pPr>
            <a:lvl6pPr marL="2514600" indent="-228600" defTabSz="922338" eaLnBrk="0" fontAlgn="base" hangingPunct="0">
              <a:spcBef>
                <a:spcPct val="0"/>
              </a:spcBef>
              <a:spcAft>
                <a:spcPct val="0"/>
              </a:spcAft>
              <a:defRPr>
                <a:solidFill>
                  <a:schemeClr val="tx1"/>
                </a:solidFill>
                <a:latin typeface="Verdana" panose="020B0604030504040204" pitchFamily="34" charset="0"/>
              </a:defRPr>
            </a:lvl6pPr>
            <a:lvl7pPr marL="2971800" indent="-228600" defTabSz="922338" eaLnBrk="0" fontAlgn="base" hangingPunct="0">
              <a:spcBef>
                <a:spcPct val="0"/>
              </a:spcBef>
              <a:spcAft>
                <a:spcPct val="0"/>
              </a:spcAft>
              <a:defRPr>
                <a:solidFill>
                  <a:schemeClr val="tx1"/>
                </a:solidFill>
                <a:latin typeface="Verdana" panose="020B0604030504040204" pitchFamily="34" charset="0"/>
              </a:defRPr>
            </a:lvl7pPr>
            <a:lvl8pPr marL="3429000" indent="-228600" defTabSz="922338" eaLnBrk="0" fontAlgn="base" hangingPunct="0">
              <a:spcBef>
                <a:spcPct val="0"/>
              </a:spcBef>
              <a:spcAft>
                <a:spcPct val="0"/>
              </a:spcAft>
              <a:defRPr>
                <a:solidFill>
                  <a:schemeClr val="tx1"/>
                </a:solidFill>
                <a:latin typeface="Verdana" panose="020B0604030504040204" pitchFamily="34" charset="0"/>
              </a:defRPr>
            </a:lvl8pPr>
            <a:lvl9pPr marL="3886200" indent="-228600" defTabSz="922338" eaLnBrk="0" fontAlgn="base" hangingPunct="0">
              <a:spcBef>
                <a:spcPct val="0"/>
              </a:spcBef>
              <a:spcAft>
                <a:spcPct val="0"/>
              </a:spcAft>
              <a:defRPr>
                <a:solidFill>
                  <a:schemeClr val="tx1"/>
                </a:solidFill>
                <a:latin typeface="Verdana" panose="020B0604030504040204" pitchFamily="34" charset="0"/>
              </a:defRPr>
            </a:lvl9pPr>
          </a:lstStyle>
          <a:p>
            <a:fld id="{73F2E92E-3C95-437F-81B7-2F7014B21B4D}" type="slidenum">
              <a:rPr lang="ru-RU" altLang="ru-RU" smtClean="0">
                <a:solidFill>
                  <a:srgbClr val="000000"/>
                </a:solidFill>
              </a:rPr>
              <a:pPr/>
              <a:t>11</a:t>
            </a:fld>
            <a:endParaRPr lang="ru-RU" altLang="ru-RU" smtClean="0">
              <a:solidFill>
                <a:srgbClr val="000000"/>
              </a:solidFill>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153300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18525A8-F62D-49D3-B15C-7509A4C03B25}" type="slidenum">
              <a:rPr lang="ru-RU" altLang="ru-RU" smtClean="0"/>
              <a:pPr/>
              <a:t>13</a:t>
            </a:fld>
            <a:endParaRPr lang="ru-RU" altLang="ru-RU" smtClean="0"/>
          </a:p>
        </p:txBody>
      </p:sp>
      <p:sp>
        <p:nvSpPr>
          <p:cNvPr id="53251" name="Rectangle 1"/>
          <p:cNvSpPr>
            <a:spLocks noGrp="1" noRot="1" noChangeAspect="1" noChangeArrowheads="1" noTextEdit="1"/>
          </p:cNvSpPr>
          <p:nvPr>
            <p:ph type="sldImg"/>
          </p:nvPr>
        </p:nvSpPr>
        <p:spPr bwMode="auto">
          <a:xfrm>
            <a:off x="74613" y="739775"/>
            <a:ext cx="6569075" cy="3695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Rectangle 2"/>
          <p:cNvSpPr>
            <a:spLocks noGrp="1" noChangeArrowheads="1"/>
          </p:cNvSpPr>
          <p:nvPr>
            <p:ph type="body" idx="1"/>
          </p:nvPr>
        </p:nvSpPr>
        <p:spPr bwMode="auto">
          <a:xfrm>
            <a:off x="671513" y="4681538"/>
            <a:ext cx="5375275" cy="4437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128162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16F9383-1552-456D-9270-650E36EF0397}" type="slidenum">
              <a:rPr lang="ru-RU" altLang="ru-RU" smtClean="0">
                <a:solidFill>
                  <a:srgbClr val="000000"/>
                </a:solidFill>
              </a:rPr>
              <a:pPr/>
              <a:t>14</a:t>
            </a:fld>
            <a:endParaRPr lang="ru-RU" altLang="ru-RU" smtClean="0">
              <a:solidFill>
                <a:srgbClr val="000000"/>
              </a:solidFill>
            </a:endParaRPr>
          </a:p>
        </p:txBody>
      </p:sp>
      <p:sp>
        <p:nvSpPr>
          <p:cNvPr id="55299" name="Rectangle 1"/>
          <p:cNvSpPr>
            <a:spLocks noGrp="1" noRot="1" noChangeAspect="1" noChangeArrowheads="1" noTextEdit="1"/>
          </p:cNvSpPr>
          <p:nvPr>
            <p:ph type="sldImg"/>
          </p:nvPr>
        </p:nvSpPr>
        <p:spPr bwMode="auto">
          <a:xfrm>
            <a:off x="74613" y="739775"/>
            <a:ext cx="6569075" cy="3695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Rectangle 2"/>
          <p:cNvSpPr>
            <a:spLocks noGrp="1" noChangeArrowheads="1"/>
          </p:cNvSpPr>
          <p:nvPr>
            <p:ph type="body" idx="1"/>
          </p:nvPr>
        </p:nvSpPr>
        <p:spPr bwMode="auto">
          <a:xfrm>
            <a:off x="671513" y="4681538"/>
            <a:ext cx="5375275" cy="4437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2571902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63CA756-4614-43BB-AD8D-F544E485828F}" type="slidenum">
              <a:rPr lang="ru-RU" altLang="ru-RU" smtClean="0">
                <a:solidFill>
                  <a:srgbClr val="000000"/>
                </a:solidFill>
              </a:rPr>
              <a:pPr/>
              <a:t>15</a:t>
            </a:fld>
            <a:endParaRPr lang="ru-RU" altLang="ru-RU" smtClean="0">
              <a:solidFill>
                <a:srgbClr val="000000"/>
              </a:solidFill>
            </a:endParaRPr>
          </a:p>
        </p:txBody>
      </p:sp>
      <p:sp>
        <p:nvSpPr>
          <p:cNvPr id="57347" name="Rectangle 1"/>
          <p:cNvSpPr>
            <a:spLocks noGrp="1" noRot="1" noChangeAspect="1" noChangeArrowheads="1" noTextEdit="1"/>
          </p:cNvSpPr>
          <p:nvPr>
            <p:ph type="sldImg"/>
          </p:nvPr>
        </p:nvSpPr>
        <p:spPr bwMode="auto">
          <a:xfrm>
            <a:off x="74613" y="739775"/>
            <a:ext cx="6569075" cy="3695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p:cNvSpPr>
            <a:spLocks noGrp="1" noChangeArrowheads="1"/>
          </p:cNvSpPr>
          <p:nvPr>
            <p:ph type="body" idx="1"/>
          </p:nvPr>
        </p:nvSpPr>
        <p:spPr bwMode="auto">
          <a:xfrm>
            <a:off x="671513" y="4681538"/>
            <a:ext cx="5375275" cy="4437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7487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624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A9F220C-CAD4-47C7-AD9B-B231A539EDB8}" type="slidenum">
              <a:rPr lang="ru-RU" altLang="ru-RU" smtClean="0"/>
              <a:pPr/>
              <a:t>19</a:t>
            </a:fld>
            <a:endParaRPr lang="ru-RU" altLang="ru-RU" smtClean="0"/>
          </a:p>
        </p:txBody>
      </p:sp>
    </p:spTree>
    <p:extLst>
      <p:ext uri="{BB962C8B-B14F-4D97-AF65-F5344CB8AC3E}">
        <p14:creationId xmlns:p14="http://schemas.microsoft.com/office/powerpoint/2010/main" val="4154414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05A1E82-D37F-49D8-AE39-3DEB96365202}" type="datetimeFigureOut">
              <a:rPr lang="ru-RU" smtClean="0"/>
              <a:t>20.11.2016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75C2D0-B01F-47C5-8D79-584FB19F14F3}" type="slidenum">
              <a:rPr lang="ru-RU" smtClean="0"/>
              <a:t>‹#›</a:t>
            </a:fld>
            <a:endParaRPr lang="ru-RU"/>
          </a:p>
        </p:txBody>
      </p:sp>
    </p:spTree>
    <p:extLst>
      <p:ext uri="{BB962C8B-B14F-4D97-AF65-F5344CB8AC3E}">
        <p14:creationId xmlns:p14="http://schemas.microsoft.com/office/powerpoint/2010/main" val="2275456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5A1E82-D37F-49D8-AE39-3DEB96365202}" type="datetimeFigureOut">
              <a:rPr lang="ru-RU" smtClean="0"/>
              <a:t>20.11.2016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75C2D0-B01F-47C5-8D79-584FB19F14F3}" type="slidenum">
              <a:rPr lang="ru-RU" smtClean="0"/>
              <a:t>‹#›</a:t>
            </a:fld>
            <a:endParaRPr lang="ru-RU"/>
          </a:p>
        </p:txBody>
      </p:sp>
    </p:spTree>
    <p:extLst>
      <p:ext uri="{BB962C8B-B14F-4D97-AF65-F5344CB8AC3E}">
        <p14:creationId xmlns:p14="http://schemas.microsoft.com/office/powerpoint/2010/main" val="137022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5A1E82-D37F-49D8-AE39-3DEB96365202}" type="datetimeFigureOut">
              <a:rPr lang="ru-RU" smtClean="0"/>
              <a:t>20.11.2016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75C2D0-B01F-47C5-8D79-584FB19F14F3}" type="slidenum">
              <a:rPr lang="ru-RU" smtClean="0"/>
              <a:t>‹#›</a:t>
            </a:fld>
            <a:endParaRPr lang="ru-RU"/>
          </a:p>
        </p:txBody>
      </p:sp>
    </p:spTree>
    <p:extLst>
      <p:ext uri="{BB962C8B-B14F-4D97-AF65-F5344CB8AC3E}">
        <p14:creationId xmlns:p14="http://schemas.microsoft.com/office/powerpoint/2010/main" val="483494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185" y="188913"/>
            <a:ext cx="11137900" cy="792162"/>
          </a:xfrm>
          <a:prstGeom prst="rect">
            <a:avLst/>
          </a:prstGeo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1"/>
            <a:ext cx="10972800" cy="4525963"/>
          </a:xfrm>
          <a:prstGeom prst="rect">
            <a:avLst/>
          </a:prstGeom>
        </p:spPr>
        <p:txBody>
          <a:bodyPr rtlCol="0">
            <a:normAutofit/>
          </a:bodyPr>
          <a:lstStyle/>
          <a:p>
            <a:pPr lvl="0"/>
            <a:endParaRPr lang="ru-RU" noProof="0" smtClean="0"/>
          </a:p>
        </p:txBody>
      </p:sp>
      <p:sp>
        <p:nvSpPr>
          <p:cNvPr id="4" name="Rectangle 13"/>
          <p:cNvSpPr>
            <a:spLocks noGrp="1" noChangeArrowheads="1"/>
          </p:cNvSpPr>
          <p:nvPr>
            <p:ph type="sldNum" sz="quarter" idx="10"/>
          </p:nvPr>
        </p:nvSpPr>
        <p:spPr>
          <a:xfrm>
            <a:off x="3790951" y="6680200"/>
            <a:ext cx="495300" cy="153988"/>
          </a:xfrm>
        </p:spPr>
        <p:txBody>
          <a:bodyPr anchor="t"/>
          <a:lstStyle>
            <a:lvl1pPr eaLnBrk="1" hangingPunct="1">
              <a:defRPr>
                <a:solidFill>
                  <a:srgbClr val="0C0C0C"/>
                </a:solidFill>
                <a:latin typeface="Arial" panose="020B0604020202020204" pitchFamily="34" charset="0"/>
              </a:defRPr>
            </a:lvl1pPr>
          </a:lstStyle>
          <a:p>
            <a:pPr>
              <a:defRPr/>
            </a:pPr>
            <a:fld id="{EC5E303F-AADA-4FE2-A496-31447BF59337}" type="slidenum">
              <a:rPr lang="ru-RU" altLang="ru-RU"/>
              <a:pPr>
                <a:defRPr/>
              </a:pPr>
              <a:t>‹#›</a:t>
            </a:fld>
            <a:endParaRPr lang="ru-RU" altLang="ru-RU"/>
          </a:p>
        </p:txBody>
      </p:sp>
    </p:spTree>
    <p:extLst>
      <p:ext uri="{BB962C8B-B14F-4D97-AF65-F5344CB8AC3E}">
        <p14:creationId xmlns:p14="http://schemas.microsoft.com/office/powerpoint/2010/main" val="1450829450"/>
      </p:ext>
    </p:extLst>
  </p:cSld>
  <p:clrMapOvr>
    <a:masterClrMapping/>
  </p:clrMapOvr>
  <p:transition spd="med">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639"/>
            <a:ext cx="10972800" cy="585152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18931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5A1E82-D37F-49D8-AE39-3DEB96365202}" type="datetimeFigureOut">
              <a:rPr lang="ru-RU" smtClean="0"/>
              <a:t>20.11.2016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75C2D0-B01F-47C5-8D79-584FB19F14F3}" type="slidenum">
              <a:rPr lang="ru-RU" smtClean="0"/>
              <a:t>‹#›</a:t>
            </a:fld>
            <a:endParaRPr lang="ru-RU"/>
          </a:p>
        </p:txBody>
      </p:sp>
    </p:spTree>
    <p:extLst>
      <p:ext uri="{BB962C8B-B14F-4D97-AF65-F5344CB8AC3E}">
        <p14:creationId xmlns:p14="http://schemas.microsoft.com/office/powerpoint/2010/main" val="112203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05A1E82-D37F-49D8-AE39-3DEB96365202}" type="datetimeFigureOut">
              <a:rPr lang="ru-RU" smtClean="0"/>
              <a:t>20.11.2016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75C2D0-B01F-47C5-8D79-584FB19F14F3}" type="slidenum">
              <a:rPr lang="ru-RU" smtClean="0"/>
              <a:t>‹#›</a:t>
            </a:fld>
            <a:endParaRPr lang="ru-RU"/>
          </a:p>
        </p:txBody>
      </p:sp>
    </p:spTree>
    <p:extLst>
      <p:ext uri="{BB962C8B-B14F-4D97-AF65-F5344CB8AC3E}">
        <p14:creationId xmlns:p14="http://schemas.microsoft.com/office/powerpoint/2010/main" val="38135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05A1E82-D37F-49D8-AE39-3DEB96365202}" type="datetimeFigureOut">
              <a:rPr lang="ru-RU" smtClean="0"/>
              <a:t>20.11.2016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75C2D0-B01F-47C5-8D79-584FB19F14F3}" type="slidenum">
              <a:rPr lang="ru-RU" smtClean="0"/>
              <a:t>‹#›</a:t>
            </a:fld>
            <a:endParaRPr lang="ru-RU"/>
          </a:p>
        </p:txBody>
      </p:sp>
    </p:spTree>
    <p:extLst>
      <p:ext uri="{BB962C8B-B14F-4D97-AF65-F5344CB8AC3E}">
        <p14:creationId xmlns:p14="http://schemas.microsoft.com/office/powerpoint/2010/main" val="2901198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05A1E82-D37F-49D8-AE39-3DEB96365202}" type="datetimeFigureOut">
              <a:rPr lang="ru-RU" smtClean="0"/>
              <a:t>20.11.2016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175C2D0-B01F-47C5-8D79-584FB19F14F3}" type="slidenum">
              <a:rPr lang="ru-RU" smtClean="0"/>
              <a:t>‹#›</a:t>
            </a:fld>
            <a:endParaRPr lang="ru-RU"/>
          </a:p>
        </p:txBody>
      </p:sp>
    </p:spTree>
    <p:extLst>
      <p:ext uri="{BB962C8B-B14F-4D97-AF65-F5344CB8AC3E}">
        <p14:creationId xmlns:p14="http://schemas.microsoft.com/office/powerpoint/2010/main" val="345400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05A1E82-D37F-49D8-AE39-3DEB96365202}" type="datetimeFigureOut">
              <a:rPr lang="ru-RU" smtClean="0"/>
              <a:t>20.11.2016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175C2D0-B01F-47C5-8D79-584FB19F14F3}" type="slidenum">
              <a:rPr lang="ru-RU" smtClean="0"/>
              <a:t>‹#›</a:t>
            </a:fld>
            <a:endParaRPr lang="ru-RU"/>
          </a:p>
        </p:txBody>
      </p:sp>
    </p:spTree>
    <p:extLst>
      <p:ext uri="{BB962C8B-B14F-4D97-AF65-F5344CB8AC3E}">
        <p14:creationId xmlns:p14="http://schemas.microsoft.com/office/powerpoint/2010/main" val="91915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05A1E82-D37F-49D8-AE39-3DEB96365202}" type="datetimeFigureOut">
              <a:rPr lang="ru-RU" smtClean="0"/>
              <a:t>20.11.2016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175C2D0-B01F-47C5-8D79-584FB19F14F3}" type="slidenum">
              <a:rPr lang="ru-RU" smtClean="0"/>
              <a:t>‹#›</a:t>
            </a:fld>
            <a:endParaRPr lang="ru-RU"/>
          </a:p>
        </p:txBody>
      </p:sp>
    </p:spTree>
    <p:extLst>
      <p:ext uri="{BB962C8B-B14F-4D97-AF65-F5344CB8AC3E}">
        <p14:creationId xmlns:p14="http://schemas.microsoft.com/office/powerpoint/2010/main" val="422477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05A1E82-D37F-49D8-AE39-3DEB96365202}" type="datetimeFigureOut">
              <a:rPr lang="ru-RU" smtClean="0"/>
              <a:t>20.11.2016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75C2D0-B01F-47C5-8D79-584FB19F14F3}" type="slidenum">
              <a:rPr lang="ru-RU" smtClean="0"/>
              <a:t>‹#›</a:t>
            </a:fld>
            <a:endParaRPr lang="ru-RU"/>
          </a:p>
        </p:txBody>
      </p:sp>
    </p:spTree>
    <p:extLst>
      <p:ext uri="{BB962C8B-B14F-4D97-AF65-F5344CB8AC3E}">
        <p14:creationId xmlns:p14="http://schemas.microsoft.com/office/powerpoint/2010/main" val="115890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05A1E82-D37F-49D8-AE39-3DEB96365202}" type="datetimeFigureOut">
              <a:rPr lang="ru-RU" smtClean="0"/>
              <a:t>20.11.2016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75C2D0-B01F-47C5-8D79-584FB19F14F3}" type="slidenum">
              <a:rPr lang="ru-RU" smtClean="0"/>
              <a:t>‹#›</a:t>
            </a:fld>
            <a:endParaRPr lang="ru-RU"/>
          </a:p>
        </p:txBody>
      </p:sp>
    </p:spTree>
    <p:extLst>
      <p:ext uri="{BB962C8B-B14F-4D97-AF65-F5344CB8AC3E}">
        <p14:creationId xmlns:p14="http://schemas.microsoft.com/office/powerpoint/2010/main" val="3032012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accent1">
                <a:lumMod val="45000"/>
                <a:lumOff val="55000"/>
              </a:schemeClr>
            </a:gs>
            <a:gs pos="99000">
              <a:srgbClr val="3399FF"/>
            </a:gs>
            <a:gs pos="28000">
              <a:srgbClr val="00CCFF"/>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A1E82-D37F-49D8-AE39-3DEB96365202}" type="datetimeFigureOut">
              <a:rPr lang="ru-RU" smtClean="0"/>
              <a:t>20.11.2016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5C2D0-B01F-47C5-8D79-584FB19F14F3}" type="slidenum">
              <a:rPr lang="ru-RU" smtClean="0"/>
              <a:t>‹#›</a:t>
            </a:fld>
            <a:endParaRPr lang="ru-RU"/>
          </a:p>
        </p:txBody>
      </p:sp>
    </p:spTree>
    <p:extLst>
      <p:ext uri="{BB962C8B-B14F-4D97-AF65-F5344CB8AC3E}">
        <p14:creationId xmlns:p14="http://schemas.microsoft.com/office/powerpoint/2010/main" val="3968643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jpeg"/><Relationship Id="rId7" Type="http://schemas.openxmlformats.org/officeDocument/2006/relationships/image" Target="../media/image16.png"/><Relationship Id="rId12"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36.png"/><Relationship Id="rId5" Type="http://schemas.openxmlformats.org/officeDocument/2006/relationships/image" Target="../media/image14.png"/><Relationship Id="rId10" Type="http://schemas.openxmlformats.org/officeDocument/2006/relationships/image" Target="../media/image35.png"/><Relationship Id="rId4" Type="http://schemas.openxmlformats.org/officeDocument/2006/relationships/image" Target="../media/image13.png"/><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dspretty.ru/wp-content/uploads/2013/11/white-paper-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36866" name="Rectangle 2"/>
          <p:cNvSpPr>
            <a:spLocks noGrp="1" noChangeArrowheads="1"/>
          </p:cNvSpPr>
          <p:nvPr>
            <p:ph type="ctrTitle"/>
          </p:nvPr>
        </p:nvSpPr>
        <p:spPr>
          <a:xfrm>
            <a:off x="1847851" y="1122364"/>
            <a:ext cx="8569325" cy="1227137"/>
          </a:xfrm>
        </p:spPr>
        <p:txBody>
          <a:bodyPr>
            <a:normAutofit fontScale="90000"/>
          </a:bodyPr>
          <a:lstStyle/>
          <a:p>
            <a:pPr algn="r" eaLnBrk="1" hangingPunct="1"/>
            <a:r>
              <a:rPr lang="ru-RU" altLang="ru-RU" sz="3000" b="1" i="1"/>
              <a:t>Корпоративное добровольное </a:t>
            </a:r>
            <a:br>
              <a:rPr lang="ru-RU" altLang="ru-RU" sz="3000" b="1" i="1"/>
            </a:br>
            <a:r>
              <a:rPr lang="ru-RU" altLang="ru-RU" sz="3000" b="1" i="1"/>
              <a:t>медицинское страхование –</a:t>
            </a:r>
            <a:br>
              <a:rPr lang="ru-RU" altLang="ru-RU" sz="3000" b="1" i="1"/>
            </a:br>
            <a:r>
              <a:rPr lang="ru-RU" altLang="ru-RU" sz="3000" b="1" i="1"/>
              <a:t> как стимул для членства в профсоюзе</a:t>
            </a:r>
          </a:p>
        </p:txBody>
      </p:sp>
      <p:sp>
        <p:nvSpPr>
          <p:cNvPr id="177155" name="Rectangle 3"/>
          <p:cNvSpPr>
            <a:spLocks noGrp="1" noChangeArrowheads="1"/>
          </p:cNvSpPr>
          <p:nvPr>
            <p:ph type="subTitle" idx="1"/>
          </p:nvPr>
        </p:nvSpPr>
        <p:spPr>
          <a:xfrm>
            <a:off x="5448301" y="5084763"/>
            <a:ext cx="4824413" cy="1230312"/>
          </a:xfrm>
        </p:spPr>
        <p:txBody>
          <a:bodyPr rtlCol="0">
            <a:normAutofit fontScale="92500" lnSpcReduction="10000"/>
          </a:bodyPr>
          <a:lstStyle/>
          <a:p>
            <a:pPr>
              <a:defRPr/>
            </a:pPr>
            <a:r>
              <a:rPr lang="ru-RU" sz="1800" b="1" dirty="0"/>
              <a:t>ПРОФСОЮЗ РАБОТНИКОВ</a:t>
            </a:r>
          </a:p>
          <a:p>
            <a:pPr>
              <a:defRPr/>
            </a:pPr>
            <a:r>
              <a:rPr lang="ru-RU" sz="1800" b="1" dirty="0"/>
              <a:t> НАРОДНОГО ОБРАЗОВАНИЯ И НАУКИ РОССИЙСКОЙ ФЕДЕРАЦИИ</a:t>
            </a:r>
          </a:p>
          <a:p>
            <a:pPr>
              <a:defRPr/>
            </a:pPr>
            <a:r>
              <a:rPr lang="ru-RU" sz="1800" b="1" dirty="0"/>
              <a:t> </a:t>
            </a:r>
            <a:r>
              <a:rPr lang="ru-RU" sz="1800" dirty="0"/>
              <a:t>(ОБЩЕРОССИЙСКИЙ ПРОФСОЮЗ ОБРАЗОВАНИЯ) </a:t>
            </a:r>
            <a:endParaRPr lang="ru-RU" altLang="ru-RU" sz="1800" dirty="0"/>
          </a:p>
        </p:txBody>
      </p:sp>
      <p:sp>
        <p:nvSpPr>
          <p:cNvPr id="36868" name="Rectangle 6"/>
          <p:cNvSpPr>
            <a:spLocks noChangeArrowheads="1"/>
          </p:cNvSpPr>
          <p:nvPr/>
        </p:nvSpPr>
        <p:spPr bwMode="auto">
          <a:xfrm>
            <a:off x="9466264" y="209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Verdana" panose="020B0604030504040204" pitchFamily="34" charset="0"/>
            </a:endParaRPr>
          </a:p>
        </p:txBody>
      </p:sp>
      <p:pic>
        <p:nvPicPr>
          <p:cNvPr id="36869"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4601" y="4437064"/>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9857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dspretty.ru/wp-content/uploads/2013/11/white-paper-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208214" y="296864"/>
            <a:ext cx="7488237" cy="503237"/>
          </a:xfrm>
        </p:spPr>
        <p:txBody>
          <a:bodyPr>
            <a:normAutofit fontScale="90000"/>
          </a:bodyPr>
          <a:lstStyle/>
          <a:p>
            <a:pPr eaLnBrk="1" hangingPunct="1">
              <a:lnSpc>
                <a:spcPct val="100000"/>
              </a:lnSpc>
              <a:defRPr/>
            </a:pPr>
            <a:r>
              <a:rPr lang="ru-RU" sz="1600" dirty="0">
                <a:solidFill>
                  <a:srgbClr val="009900"/>
                </a:solidFill>
                <a:latin typeface="Arial" panose="020B0604020202020204" pitchFamily="34" charset="0"/>
                <a:ea typeface="+mn-ea"/>
                <a:cs typeface="+mn-cs"/>
              </a:rPr>
              <a:t/>
            </a:r>
            <a:br>
              <a:rPr lang="ru-RU" sz="1600" dirty="0">
                <a:solidFill>
                  <a:srgbClr val="009900"/>
                </a:solidFill>
                <a:latin typeface="Arial" panose="020B0604020202020204" pitchFamily="34" charset="0"/>
                <a:ea typeface="+mn-ea"/>
                <a:cs typeface="+mn-cs"/>
              </a:rPr>
            </a:br>
            <a:r>
              <a:rPr lang="ru-RU" sz="1600" dirty="0">
                <a:solidFill>
                  <a:srgbClr val="009900"/>
                </a:solidFill>
                <a:latin typeface="Arial" panose="020B0604020202020204" pitchFamily="34" charset="0"/>
                <a:ea typeface="+mn-ea"/>
                <a:cs typeface="+mn-cs"/>
              </a:rPr>
              <a:t/>
            </a:r>
            <a:br>
              <a:rPr lang="ru-RU" sz="1600" dirty="0">
                <a:solidFill>
                  <a:srgbClr val="009900"/>
                </a:solidFill>
                <a:latin typeface="Arial" panose="020B0604020202020204" pitchFamily="34" charset="0"/>
                <a:ea typeface="+mn-ea"/>
                <a:cs typeface="+mn-cs"/>
              </a:rPr>
            </a:br>
            <a:r>
              <a:rPr lang="ru-RU" sz="1600" dirty="0">
                <a:solidFill>
                  <a:srgbClr val="009900"/>
                </a:solidFill>
                <a:latin typeface="Arial" panose="020B0604020202020204" pitchFamily="34" charset="0"/>
                <a:ea typeface="+mn-ea"/>
                <a:cs typeface="+mn-cs"/>
              </a:rPr>
              <a:t/>
            </a:r>
            <a:br>
              <a:rPr lang="ru-RU" sz="1600" dirty="0">
                <a:solidFill>
                  <a:srgbClr val="009900"/>
                </a:solidFill>
                <a:latin typeface="Arial" panose="020B0604020202020204" pitchFamily="34" charset="0"/>
                <a:ea typeface="+mn-ea"/>
                <a:cs typeface="+mn-cs"/>
              </a:rPr>
            </a:br>
            <a:r>
              <a:rPr lang="ru-RU" sz="1600" dirty="0">
                <a:solidFill>
                  <a:srgbClr val="C00000"/>
                </a:solidFill>
                <a:latin typeface="Arial" panose="020B0604020202020204" pitchFamily="34" charset="0"/>
                <a:ea typeface="+mn-ea"/>
                <a:cs typeface="+mn-cs"/>
              </a:rPr>
              <a:t> </a:t>
            </a:r>
            <a:r>
              <a:rPr lang="ru-RU" sz="2400" dirty="0">
                <a:solidFill>
                  <a:srgbClr val="0070C0"/>
                </a:solidFill>
                <a:ea typeface="+mn-ea"/>
                <a:cs typeface="+mn-cs"/>
              </a:rPr>
              <a:t>Н</a:t>
            </a:r>
            <a:r>
              <a:rPr lang="ru-RU" altLang="ru-RU" sz="2400" dirty="0">
                <a:solidFill>
                  <a:srgbClr val="0070C0"/>
                </a:solidFill>
                <a:ea typeface="+mn-ea"/>
                <a:cs typeface="+mn-cs"/>
              </a:rPr>
              <a:t>алоговые льготы при ДМС</a:t>
            </a:r>
            <a:r>
              <a:rPr lang="ru-RU" altLang="ru-RU" sz="1600" dirty="0">
                <a:solidFill>
                  <a:srgbClr val="009900"/>
                </a:solidFill>
                <a:latin typeface="Arial" panose="020B0604020202020204" pitchFamily="34" charset="0"/>
                <a:ea typeface="+mn-ea"/>
                <a:cs typeface="+mn-cs"/>
              </a:rPr>
              <a:t/>
            </a:r>
            <a:br>
              <a:rPr lang="ru-RU" altLang="ru-RU" sz="1600" dirty="0">
                <a:solidFill>
                  <a:srgbClr val="009900"/>
                </a:solidFill>
                <a:latin typeface="Arial" panose="020B0604020202020204" pitchFamily="34" charset="0"/>
                <a:ea typeface="+mn-ea"/>
                <a:cs typeface="+mn-cs"/>
              </a:rPr>
            </a:br>
            <a:endParaRPr lang="ru-RU" dirty="0"/>
          </a:p>
        </p:txBody>
      </p:sp>
      <p:sp>
        <p:nvSpPr>
          <p:cNvPr id="48131" name="Объект 2"/>
          <p:cNvSpPr>
            <a:spLocks noGrp="1"/>
          </p:cNvSpPr>
          <p:nvPr>
            <p:ph idx="1"/>
          </p:nvPr>
        </p:nvSpPr>
        <p:spPr>
          <a:xfrm>
            <a:off x="2152650" y="836613"/>
            <a:ext cx="7886700" cy="5472112"/>
          </a:xfrm>
        </p:spPr>
        <p:txBody>
          <a:bodyPr/>
          <a:lstStyle/>
          <a:p>
            <a:pPr marL="0" indent="0" algn="just">
              <a:lnSpc>
                <a:spcPct val="100000"/>
              </a:lnSpc>
              <a:spcBef>
                <a:spcPts val="1313"/>
              </a:spcBef>
              <a:buClr>
                <a:srgbClr val="000000"/>
              </a:buClr>
              <a:buFont typeface="Wingdings" panose="05000000000000000000" pitchFamily="2" charset="2"/>
              <a:buChar char=""/>
            </a:pPr>
            <a:r>
              <a:rPr lang="ru-RU" altLang="ru-RU" sz="1400">
                <a:solidFill>
                  <a:srgbClr val="000000"/>
                </a:solidFill>
                <a:latin typeface="Arial" panose="020B0604020202020204" pitchFamily="34" charset="0"/>
              </a:rPr>
              <a:t>в соответствии со ст. 149</a:t>
            </a:r>
            <a:r>
              <a:rPr lang="en-US" altLang="ru-RU" sz="1400">
                <a:solidFill>
                  <a:srgbClr val="000000"/>
                </a:solidFill>
                <a:latin typeface="Arial" panose="020B0604020202020204" pitchFamily="34" charset="0"/>
              </a:rPr>
              <a:t> </a:t>
            </a:r>
            <a:r>
              <a:rPr lang="ru-RU" altLang="ru-RU" sz="1400">
                <a:solidFill>
                  <a:srgbClr val="000000"/>
                </a:solidFill>
                <a:latin typeface="Arial" panose="020B0604020202020204" pitchFamily="34" charset="0"/>
              </a:rPr>
              <a:t>п.3 п/п.7 части </a:t>
            </a:r>
            <a:r>
              <a:rPr lang="en-US" altLang="ru-RU" sz="1400">
                <a:solidFill>
                  <a:srgbClr val="000000"/>
                </a:solidFill>
                <a:latin typeface="Arial" panose="020B0604020202020204" pitchFamily="34" charset="0"/>
              </a:rPr>
              <a:t>II</a:t>
            </a:r>
            <a:r>
              <a:rPr lang="ru-RU" altLang="ru-RU" sz="1400">
                <a:solidFill>
                  <a:srgbClr val="000000"/>
                </a:solidFill>
                <a:latin typeface="Arial" panose="020B0604020202020204" pitchFamily="34" charset="0"/>
              </a:rPr>
              <a:t> Налогового кодекса РФ страховая премия </a:t>
            </a:r>
            <a:r>
              <a:rPr lang="ru-RU" altLang="ru-RU" sz="1400" b="1">
                <a:solidFill>
                  <a:srgbClr val="0070C0"/>
                </a:solidFill>
                <a:latin typeface="Arial" panose="020B0604020202020204" pitchFamily="34" charset="0"/>
              </a:rPr>
              <a:t>не облагается налогом на добавленную стоимость</a:t>
            </a:r>
            <a:r>
              <a:rPr lang="ru-RU" altLang="ru-RU" sz="1400">
                <a:solidFill>
                  <a:srgbClr val="0070C0"/>
                </a:solidFill>
                <a:latin typeface="Arial" panose="020B0604020202020204" pitchFamily="34" charset="0"/>
              </a:rPr>
              <a:t> </a:t>
            </a:r>
            <a:r>
              <a:rPr lang="ru-RU" altLang="ru-RU" sz="1400">
                <a:solidFill>
                  <a:srgbClr val="000000"/>
                </a:solidFill>
                <a:latin typeface="Arial" panose="020B0604020202020204" pitchFamily="34" charset="0"/>
              </a:rPr>
              <a:t>(НДС);</a:t>
            </a:r>
          </a:p>
          <a:p>
            <a:pPr marL="0" indent="0" algn="just">
              <a:lnSpc>
                <a:spcPct val="100000"/>
              </a:lnSpc>
              <a:spcBef>
                <a:spcPts val="1313"/>
              </a:spcBef>
              <a:buClr>
                <a:srgbClr val="000000"/>
              </a:buClr>
              <a:buFont typeface="Wingdings" panose="05000000000000000000" pitchFamily="2" charset="2"/>
              <a:buChar char=""/>
            </a:pPr>
            <a:r>
              <a:rPr lang="ru-RU" altLang="ru-RU" sz="1400">
                <a:solidFill>
                  <a:srgbClr val="000000"/>
                </a:solidFill>
                <a:latin typeface="Arial" panose="020B0604020202020204" pitchFamily="34" charset="0"/>
              </a:rPr>
              <a:t>в соответствии со ст. 255 п.16 части </a:t>
            </a:r>
            <a:r>
              <a:rPr lang="en-US" altLang="ru-RU" sz="1400">
                <a:solidFill>
                  <a:srgbClr val="000000"/>
                </a:solidFill>
                <a:latin typeface="Arial" panose="020B0604020202020204" pitchFamily="34" charset="0"/>
              </a:rPr>
              <a:t>II</a:t>
            </a:r>
            <a:r>
              <a:rPr lang="ru-RU" altLang="ru-RU" sz="1400">
                <a:solidFill>
                  <a:srgbClr val="000000"/>
                </a:solidFill>
                <a:latin typeface="Arial" panose="020B0604020202020204" pitchFamily="34" charset="0"/>
              </a:rPr>
              <a:t> Налогового кодекса РФ страховая премия  по договорам ДМС, заключаемым на срок не менее одного года, включается в состав расходов в размере до </a:t>
            </a:r>
            <a:r>
              <a:rPr lang="en-US" altLang="ru-RU" sz="1400" b="1">
                <a:solidFill>
                  <a:srgbClr val="0070C0"/>
                </a:solidFill>
                <a:latin typeface="Arial" panose="020B0604020202020204" pitchFamily="34" charset="0"/>
              </a:rPr>
              <a:t>6</a:t>
            </a:r>
            <a:r>
              <a:rPr lang="ru-RU" altLang="ru-RU" sz="1400" b="1">
                <a:solidFill>
                  <a:srgbClr val="0070C0"/>
                </a:solidFill>
                <a:latin typeface="Arial" panose="020B0604020202020204" pitchFamily="34" charset="0"/>
              </a:rPr>
              <a:t> % от годового размера фонда оплаты труда </a:t>
            </a:r>
            <a:r>
              <a:rPr lang="ru-RU" altLang="ru-RU" sz="1400">
                <a:solidFill>
                  <a:srgbClr val="000000"/>
                </a:solidFill>
                <a:latin typeface="Arial" panose="020B0604020202020204" pitchFamily="34" charset="0"/>
              </a:rPr>
              <a:t>(ФОТ);</a:t>
            </a:r>
          </a:p>
          <a:p>
            <a:pPr marL="0" indent="0" algn="just">
              <a:lnSpc>
                <a:spcPct val="100000"/>
              </a:lnSpc>
              <a:spcBef>
                <a:spcPts val="1313"/>
              </a:spcBef>
              <a:buClr>
                <a:srgbClr val="000000"/>
              </a:buClr>
              <a:buFont typeface="Wingdings" panose="05000000000000000000" pitchFamily="2" charset="2"/>
              <a:buChar char=""/>
            </a:pPr>
            <a:r>
              <a:rPr lang="ru-RU" altLang="ru-RU" sz="1400"/>
              <a:t>При этом вышеуказанные затраты могут учитываться в расходах для целей налогообложения прибыли организаций как в случае оплаты страховщиком медицинских расходов медицинскому учреждению, оказывающему медицинские услуги застрахованным работникам организации-работодателя (организации-страхователя), так и случае оплаты непосредственно застрахованным работникам при предоставлении соответствующих первичных документов об оплате ими медицинских расходов в бухгалтерию работодателя, предусмотренных программой ДМС (письмо Минфина РФ от 13.01.2009 № 03-03-06/1/2);</a:t>
            </a:r>
          </a:p>
          <a:p>
            <a:pPr marL="0" indent="0" algn="just">
              <a:lnSpc>
                <a:spcPct val="100000"/>
              </a:lnSpc>
              <a:spcBef>
                <a:spcPts val="1313"/>
              </a:spcBef>
              <a:buClr>
                <a:srgbClr val="000000"/>
              </a:buClr>
              <a:buFont typeface="Wingdings" panose="05000000000000000000" pitchFamily="2" charset="2"/>
              <a:buChar char=""/>
            </a:pPr>
            <a:r>
              <a:rPr lang="ru-RU" altLang="ru-RU" sz="1400">
                <a:solidFill>
                  <a:srgbClr val="000000"/>
                </a:solidFill>
                <a:latin typeface="Arial" panose="020B0604020202020204" pitchFamily="34" charset="0"/>
              </a:rPr>
              <a:t>в соответствии со Федеральным Законом РФ от 24 июля 2009 г. N 212-ФЗ "О страховых взносах в Пенсионный фонд Российской Федерации, Фонд социального страхования Российской Федерации, Федеральный фонд обязательного медицинского страхования и территориальные фонды обязательного медицинского страхования", ст.9, п.1, п/п. 5 со страховой премии, уплаченной по договорам ДМС </a:t>
            </a:r>
            <a:r>
              <a:rPr lang="ru-RU" altLang="ru-RU" sz="1400" b="1">
                <a:solidFill>
                  <a:srgbClr val="0070C0"/>
                </a:solidFill>
                <a:latin typeface="Arial" panose="020B0604020202020204" pitchFamily="34" charset="0"/>
              </a:rPr>
              <a:t>не взимаются страховые взносы в  пенсионный фонд, фонд социального страхования, федеральный и территориальные фонды ОМС; </a:t>
            </a:r>
          </a:p>
          <a:p>
            <a:pPr marL="0" indent="0" algn="just">
              <a:lnSpc>
                <a:spcPct val="100000"/>
              </a:lnSpc>
              <a:spcBef>
                <a:spcPts val="1313"/>
              </a:spcBef>
              <a:buClr>
                <a:srgbClr val="000000"/>
              </a:buClr>
              <a:buFont typeface="Wingdings" panose="05000000000000000000" pitchFamily="2" charset="2"/>
              <a:buChar char=""/>
            </a:pPr>
            <a:r>
              <a:rPr lang="ru-RU" altLang="ru-RU" sz="1400">
                <a:solidFill>
                  <a:srgbClr val="000000"/>
                </a:solidFill>
                <a:latin typeface="Arial" panose="020B0604020202020204" pitchFamily="34" charset="0"/>
              </a:rPr>
              <a:t>в соответствии со ст.213 п.5 части </a:t>
            </a:r>
            <a:r>
              <a:rPr lang="en-US" altLang="ru-RU" sz="1400">
                <a:solidFill>
                  <a:srgbClr val="000000"/>
                </a:solidFill>
                <a:latin typeface="Arial" panose="020B0604020202020204" pitchFamily="34" charset="0"/>
              </a:rPr>
              <a:t>II</a:t>
            </a:r>
            <a:r>
              <a:rPr lang="ru-RU" altLang="ru-RU" sz="1400">
                <a:solidFill>
                  <a:srgbClr val="000000"/>
                </a:solidFill>
                <a:latin typeface="Arial" panose="020B0604020202020204" pitchFamily="34" charset="0"/>
              </a:rPr>
              <a:t> Налогового кодекса РФ страховая премия </a:t>
            </a:r>
            <a:r>
              <a:rPr lang="en-US" altLang="ru-RU" sz="1400">
                <a:solidFill>
                  <a:srgbClr val="000000"/>
                </a:solidFill>
                <a:latin typeface="Arial" panose="020B0604020202020204" pitchFamily="34" charset="0"/>
              </a:rPr>
              <a:t/>
            </a:r>
            <a:br>
              <a:rPr lang="en-US" altLang="ru-RU" sz="1400">
                <a:solidFill>
                  <a:srgbClr val="000000"/>
                </a:solidFill>
                <a:latin typeface="Arial" panose="020B0604020202020204" pitchFamily="34" charset="0"/>
              </a:rPr>
            </a:br>
            <a:r>
              <a:rPr lang="ru-RU" altLang="ru-RU" sz="1400" b="1">
                <a:solidFill>
                  <a:srgbClr val="0070C0"/>
                </a:solidFill>
                <a:latin typeface="Arial" panose="020B0604020202020204" pitchFamily="34" charset="0"/>
              </a:rPr>
              <a:t>не включается в состав совокупного годового дохода </a:t>
            </a:r>
            <a:r>
              <a:rPr lang="ru-RU" altLang="ru-RU" sz="1400">
                <a:solidFill>
                  <a:srgbClr val="000000"/>
                </a:solidFill>
                <a:latin typeface="Arial" panose="020B0604020202020204" pitchFamily="34" charset="0"/>
              </a:rPr>
              <a:t>сотрудника. На величину самостоятельно оплаченной премии возможно оформить налоговый вычет по НДФЛ.</a:t>
            </a:r>
          </a:p>
          <a:p>
            <a:pPr marL="0" indent="0" algn="just">
              <a:lnSpc>
                <a:spcPct val="100000"/>
              </a:lnSpc>
              <a:spcBef>
                <a:spcPts val="1313"/>
              </a:spcBef>
              <a:buClr>
                <a:srgbClr val="000000"/>
              </a:buClr>
              <a:buFont typeface="Wingdings" panose="05000000000000000000" pitchFamily="2" charset="2"/>
              <a:buChar char=""/>
            </a:pPr>
            <a:endParaRPr lang="ru-RU" altLang="ru-RU" sz="1400">
              <a:solidFill>
                <a:srgbClr val="000000"/>
              </a:solidFill>
              <a:latin typeface="Arial" panose="020B0604020202020204" pitchFamily="34" charset="0"/>
            </a:endParaRPr>
          </a:p>
        </p:txBody>
      </p:sp>
      <p:pic>
        <p:nvPicPr>
          <p:cNvPr id="48132"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0914" y="173039"/>
            <a:ext cx="53657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Номер слайда 3"/>
          <p:cNvSpPr>
            <a:spLocks noGrp="1"/>
          </p:cNvSpPr>
          <p:nvPr>
            <p:ph type="sldNum" sz="quarter" idx="12"/>
          </p:nvPr>
        </p:nvSpPr>
        <p:spPr bwMode="auto">
          <a:xfrm>
            <a:off x="10004426" y="6524626"/>
            <a:ext cx="37147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r>
              <a:rPr lang="ru-RU" altLang="ru-RU" sz="1200">
                <a:solidFill>
                  <a:srgbClr val="0C0C0C"/>
                </a:solidFill>
                <a:latin typeface="Arial" panose="020B0604020202020204" pitchFamily="34" charset="0"/>
              </a:rPr>
              <a:t>10</a:t>
            </a:r>
          </a:p>
        </p:txBody>
      </p:sp>
    </p:spTree>
    <p:extLst>
      <p:ext uri="{BB962C8B-B14F-4D97-AF65-F5344CB8AC3E}">
        <p14:creationId xmlns:p14="http://schemas.microsoft.com/office/powerpoint/2010/main" val="2537942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dspretty.ru/wp-content/uploads/2013/11/white-paper-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49154" name="Rectangle 2"/>
          <p:cNvSpPr>
            <a:spLocks noChangeArrowheads="1"/>
          </p:cNvSpPr>
          <p:nvPr/>
        </p:nvSpPr>
        <p:spPr bwMode="auto">
          <a:xfrm>
            <a:off x="1703389" y="188913"/>
            <a:ext cx="7705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12700">
              <a:lnSpc>
                <a:spcPct val="90000"/>
              </a:lnSpc>
              <a:spcBef>
                <a:spcPts val="1000"/>
              </a:spcBef>
              <a:buFont typeface="Arial" panose="020B0604020202020204" pitchFamily="34" charset="0"/>
              <a:buChar char="•"/>
              <a:tabLst>
                <a:tab pos="3619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619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619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619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619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619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619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619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61950" algn="l"/>
              </a:tabLst>
              <a:defRPr>
                <a:solidFill>
                  <a:schemeClr val="tx1"/>
                </a:solidFill>
                <a:latin typeface="Calibri" panose="020F0502020204030204" pitchFamily="34" charset="0"/>
              </a:defRPr>
            </a:lvl9pPr>
          </a:lstStyle>
          <a:p>
            <a:pPr>
              <a:lnSpc>
                <a:spcPct val="80000"/>
              </a:lnSpc>
              <a:spcBef>
                <a:spcPct val="40000"/>
              </a:spcBef>
              <a:buFont typeface="Arial" panose="020B0604020202020204" pitchFamily="34" charset="0"/>
              <a:buNone/>
            </a:pPr>
            <a:r>
              <a:rPr lang="ru-RU" altLang="ru-RU" sz="2400" b="1" u="sng">
                <a:solidFill>
                  <a:srgbClr val="0070C0"/>
                </a:solidFill>
                <a:latin typeface="Verdana" panose="020B0604030504040204" pitchFamily="34" charset="0"/>
              </a:rPr>
              <a:t>Основные понятия, применяемые в ДМС</a:t>
            </a:r>
          </a:p>
          <a:p>
            <a:pPr>
              <a:lnSpc>
                <a:spcPct val="80000"/>
              </a:lnSpc>
              <a:spcBef>
                <a:spcPct val="40000"/>
              </a:spcBef>
              <a:buFont typeface="Arial" panose="020B0604020202020204" pitchFamily="34" charset="0"/>
              <a:buNone/>
            </a:pPr>
            <a:r>
              <a:rPr lang="ru-RU" altLang="ru-RU" sz="1600">
                <a:solidFill>
                  <a:srgbClr val="0070C0"/>
                </a:solidFill>
                <a:latin typeface="Verdana" panose="020B0604030504040204" pitchFamily="34" charset="0"/>
              </a:rPr>
              <a:t>СУБЪЕКТЫ СТРАХОВАНИЯ ПО ДМС</a:t>
            </a:r>
          </a:p>
        </p:txBody>
      </p:sp>
      <p:sp>
        <p:nvSpPr>
          <p:cNvPr id="58373" name="Rectangle 10"/>
          <p:cNvSpPr>
            <a:spLocks noChangeArrowheads="1"/>
          </p:cNvSpPr>
          <p:nvPr/>
        </p:nvSpPr>
        <p:spPr bwMode="auto">
          <a:xfrm>
            <a:off x="1703389" y="620713"/>
            <a:ext cx="6453187"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 tIns="18000" rIns="18000" bIns="18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endParaRPr lang="ru-RU" altLang="ru-RU" sz="1400" b="1" dirty="0">
              <a:solidFill>
                <a:srgbClr val="0A50A0"/>
              </a:solidFill>
              <a:latin typeface="Verdana" panose="020B0604030504040204" pitchFamily="34" charset="0"/>
            </a:endParaRPr>
          </a:p>
          <a:p>
            <a:pPr marL="228600" indent="12700">
              <a:lnSpc>
                <a:spcPct val="80000"/>
              </a:lnSpc>
              <a:spcBef>
                <a:spcPct val="40000"/>
              </a:spcBef>
              <a:buNone/>
              <a:defRPr/>
            </a:pPr>
            <a:r>
              <a:rPr lang="ru-RU" altLang="ru-RU" sz="1400" b="1" dirty="0">
                <a:solidFill>
                  <a:schemeClr val="accent1">
                    <a:lumMod val="50000"/>
                  </a:schemeClr>
                </a:solidFill>
                <a:latin typeface="Verdana" panose="020B0604030504040204" pitchFamily="34" charset="0"/>
              </a:rPr>
              <a:t>Страховщик</a:t>
            </a:r>
            <a:r>
              <a:rPr lang="ru-RU" altLang="ru-RU" sz="1400" dirty="0">
                <a:solidFill>
                  <a:srgbClr val="000000"/>
                </a:solidFill>
                <a:latin typeface="Verdana" panose="020B0604030504040204" pitchFamily="34" charset="0"/>
              </a:rPr>
              <a:t> – Страховая компания </a:t>
            </a:r>
          </a:p>
          <a:p>
            <a:pPr marL="228600" indent="12700">
              <a:lnSpc>
                <a:spcPct val="80000"/>
              </a:lnSpc>
              <a:spcBef>
                <a:spcPct val="40000"/>
              </a:spcBef>
              <a:buNone/>
              <a:defRPr/>
            </a:pPr>
            <a:r>
              <a:rPr lang="ru-RU" altLang="ru-RU" sz="1400" b="1" dirty="0">
                <a:solidFill>
                  <a:schemeClr val="accent1">
                    <a:lumMod val="50000"/>
                  </a:schemeClr>
                </a:solidFill>
                <a:latin typeface="Verdana" panose="020B0604030504040204" pitchFamily="34" charset="0"/>
              </a:rPr>
              <a:t>Страхователь</a:t>
            </a:r>
            <a:r>
              <a:rPr lang="ru-RU" altLang="ru-RU" sz="1400" dirty="0">
                <a:solidFill>
                  <a:srgbClr val="000000"/>
                </a:solidFill>
                <a:latin typeface="Verdana" panose="020B0604030504040204" pitchFamily="34" charset="0"/>
              </a:rPr>
              <a:t> (Клиент) – дееспособное российское или иностранное физическое лицо, заключившее со Страховщиком договор добровольного медицинского страхования. </a:t>
            </a:r>
          </a:p>
          <a:p>
            <a:pPr marL="228600" indent="12700">
              <a:lnSpc>
                <a:spcPct val="80000"/>
              </a:lnSpc>
              <a:spcBef>
                <a:spcPct val="40000"/>
              </a:spcBef>
              <a:buNone/>
              <a:tabLst>
                <a:tab pos="361950" algn="l"/>
              </a:tabLst>
              <a:defRPr/>
            </a:pPr>
            <a:r>
              <a:rPr lang="ru-RU" altLang="ru-RU" sz="1400" dirty="0">
                <a:solidFill>
                  <a:srgbClr val="000000"/>
                </a:solidFill>
                <a:latin typeface="Verdana" panose="020B0604030504040204" pitchFamily="34" charset="0"/>
              </a:rPr>
              <a:t>Если договор страхования заключен Страхователем в свою пользу, на него распространяются права и обязанности Застрахованного.</a:t>
            </a:r>
          </a:p>
          <a:p>
            <a:pPr marL="228600" indent="12700">
              <a:lnSpc>
                <a:spcPct val="80000"/>
              </a:lnSpc>
              <a:spcBef>
                <a:spcPct val="40000"/>
              </a:spcBef>
              <a:buNone/>
              <a:tabLst>
                <a:tab pos="361950" algn="l"/>
              </a:tabLst>
              <a:defRPr/>
            </a:pPr>
            <a:r>
              <a:rPr lang="ru-RU" altLang="ru-RU" sz="1400" b="1" dirty="0">
                <a:solidFill>
                  <a:schemeClr val="accent1">
                    <a:lumMod val="50000"/>
                  </a:schemeClr>
                </a:solidFill>
                <a:latin typeface="Verdana" panose="020B0604030504040204" pitchFamily="34" charset="0"/>
              </a:rPr>
              <a:t>Застрахованный</a:t>
            </a:r>
            <a:r>
              <a:rPr lang="ru-RU" altLang="ru-RU" sz="1400" dirty="0">
                <a:solidFill>
                  <a:srgbClr val="000000"/>
                </a:solidFill>
                <a:latin typeface="Verdana" panose="020B0604030504040204" pitchFamily="34" charset="0"/>
              </a:rPr>
              <a:t>  - названное в договоре страхования физическое лицо, в пользу которого Страхователем заключен договор страхования. </a:t>
            </a:r>
          </a:p>
          <a:p>
            <a:pPr marL="228600" indent="12700">
              <a:lnSpc>
                <a:spcPct val="80000"/>
              </a:lnSpc>
              <a:spcBef>
                <a:spcPct val="40000"/>
              </a:spcBef>
              <a:buNone/>
              <a:tabLst>
                <a:tab pos="361950" algn="l"/>
              </a:tabLst>
              <a:defRPr/>
            </a:pPr>
            <a:r>
              <a:rPr lang="ru-RU" altLang="ru-RU" sz="1400" dirty="0">
                <a:solidFill>
                  <a:srgbClr val="000000"/>
                </a:solidFill>
                <a:latin typeface="Verdana" panose="020B0604030504040204" pitchFamily="34" charset="0"/>
              </a:rPr>
              <a:t>Если застрахованным лицом по договору является несовершеннолетний ребенок, то его права и обязанности возлагаются на Страхователя или законного представителя. </a:t>
            </a:r>
            <a:r>
              <a:rPr lang="ru-RU" altLang="ru-RU" sz="1400" b="1" dirty="0">
                <a:solidFill>
                  <a:schemeClr val="accent1">
                    <a:lumMod val="50000"/>
                  </a:schemeClr>
                </a:solidFill>
                <a:latin typeface="Verdana" panose="020B0604030504040204" pitchFamily="34" charset="0"/>
              </a:rPr>
              <a:t>Медицинское учреждение  </a:t>
            </a:r>
            <a:r>
              <a:rPr lang="ru-RU" altLang="ru-RU" sz="1400" dirty="0">
                <a:solidFill>
                  <a:srgbClr val="000000"/>
                </a:solidFill>
                <a:latin typeface="Verdana" panose="020B0604030504040204" pitchFamily="34" charset="0"/>
              </a:rPr>
              <a:t>- юридическое лицо любой организационно-правовой формы, а также лица, занимающиеся предпринимательской деятельностью без образования юридического лица, получившие в установленном порядке лицензию на осуществление медицинской деятельности и имеющие договор со страховщиком (далее - ЛПУ). </a:t>
            </a:r>
          </a:p>
          <a:p>
            <a:pPr marL="228600" indent="12700">
              <a:lnSpc>
                <a:spcPct val="80000"/>
              </a:lnSpc>
              <a:spcBef>
                <a:spcPct val="40000"/>
              </a:spcBef>
              <a:buNone/>
              <a:tabLst>
                <a:tab pos="361950" algn="l"/>
              </a:tabLst>
              <a:defRPr/>
            </a:pPr>
            <a:r>
              <a:rPr lang="ru-RU" altLang="ru-RU" sz="1400" dirty="0">
                <a:solidFill>
                  <a:srgbClr val="000000"/>
                </a:solidFill>
                <a:latin typeface="Verdana" panose="020B0604030504040204" pitchFamily="34" charset="0"/>
              </a:rPr>
              <a:t>Клиентам могут быть предложены только те ЛПУ, с которыми у страховой компании есть договорные отношения. </a:t>
            </a:r>
          </a:p>
        </p:txBody>
      </p:sp>
      <p:pic>
        <p:nvPicPr>
          <p:cNvPr id="49156" name="Picture 19" descr="dmo_i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0075" y="1285875"/>
            <a:ext cx="23812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Объект 3"/>
          <p:cNvSpPr>
            <a:spLocks noGrp="1"/>
          </p:cNvSpPr>
          <p:nvPr>
            <p:ph/>
          </p:nvPr>
        </p:nvSpPr>
        <p:spPr>
          <a:xfrm>
            <a:off x="1631951" y="4994276"/>
            <a:ext cx="8969375" cy="1674813"/>
          </a:xfrm>
        </p:spPr>
        <p:txBody>
          <a:bodyPr>
            <a:normAutofit fontScale="92500" lnSpcReduction="10000"/>
          </a:bodyPr>
          <a:lstStyle/>
          <a:p>
            <a:pPr indent="12700" algn="just">
              <a:lnSpc>
                <a:spcPct val="80000"/>
              </a:lnSpc>
              <a:spcBef>
                <a:spcPct val="40000"/>
              </a:spcBef>
              <a:buNone/>
              <a:tabLst>
                <a:tab pos="361950" algn="l"/>
              </a:tabLst>
              <a:defRPr/>
            </a:pPr>
            <a:r>
              <a:rPr lang="ru-RU" altLang="ru-RU" sz="1400" b="1" dirty="0">
                <a:solidFill>
                  <a:schemeClr val="accent1">
                    <a:lumMod val="50000"/>
                  </a:schemeClr>
                </a:solidFill>
                <a:latin typeface="Verdana" panose="020B0604030504040204" pitchFamily="34" charset="0"/>
              </a:rPr>
              <a:t>Программа ДМС </a:t>
            </a:r>
            <a:r>
              <a:rPr lang="ru-RU" altLang="ru-RU" sz="1400" dirty="0">
                <a:solidFill>
                  <a:srgbClr val="000000"/>
                </a:solidFill>
                <a:latin typeface="Verdana" panose="020B0604030504040204" pitchFamily="34" charset="0"/>
              </a:rPr>
              <a:t>- перечень оплачиваемых Страховщиком медицинских и иных услуг, их объем и порядок получения застрахованным лицом. </a:t>
            </a:r>
          </a:p>
          <a:p>
            <a:pPr indent="12700" algn="just">
              <a:lnSpc>
                <a:spcPct val="80000"/>
              </a:lnSpc>
              <a:spcBef>
                <a:spcPct val="40000"/>
              </a:spcBef>
              <a:buNone/>
              <a:tabLst>
                <a:tab pos="361950" algn="l"/>
              </a:tabLst>
              <a:defRPr/>
            </a:pPr>
            <a:r>
              <a:rPr lang="ru-RU" altLang="ru-RU" sz="1400" b="1" dirty="0">
                <a:solidFill>
                  <a:schemeClr val="accent1">
                    <a:lumMod val="50000"/>
                  </a:schemeClr>
                </a:solidFill>
                <a:latin typeface="Verdana" panose="020B0604030504040204" pitchFamily="34" charset="0"/>
              </a:rPr>
              <a:t>Продукт ДМС </a:t>
            </a:r>
            <a:r>
              <a:rPr lang="ru-RU" altLang="ru-RU" sz="1400" dirty="0">
                <a:solidFill>
                  <a:srgbClr val="000000"/>
                </a:solidFill>
                <a:latin typeface="Verdana" panose="020B0604030504040204" pitchFamily="34" charset="0"/>
              </a:rPr>
              <a:t>- определенный набор Программ ДМС. </a:t>
            </a:r>
          </a:p>
          <a:p>
            <a:pPr indent="12700" algn="just">
              <a:lnSpc>
                <a:spcPct val="80000"/>
              </a:lnSpc>
              <a:spcBef>
                <a:spcPct val="40000"/>
              </a:spcBef>
              <a:buNone/>
              <a:tabLst>
                <a:tab pos="361950" algn="l"/>
              </a:tabLst>
              <a:defRPr/>
            </a:pPr>
            <a:r>
              <a:rPr lang="ru-RU" altLang="ru-RU" sz="1400" b="1" dirty="0">
                <a:solidFill>
                  <a:schemeClr val="accent1">
                    <a:lumMod val="50000"/>
                  </a:schemeClr>
                </a:solidFill>
                <a:latin typeface="Verdana" panose="020B0604030504040204" pitchFamily="34" charset="0"/>
              </a:rPr>
              <a:t>Страховая выплата в ДМС </a:t>
            </a:r>
            <a:r>
              <a:rPr lang="ru-RU" altLang="ru-RU" sz="1400" dirty="0">
                <a:solidFill>
                  <a:srgbClr val="000000"/>
                </a:solidFill>
                <a:latin typeface="Verdana" panose="020B0604030504040204" pitchFamily="34" charset="0"/>
              </a:rPr>
              <a:t>– денежная сумма, которую Страховщик произвел или должен будет произвести для оплаты медицинской помощи, лекарственных средств и изделий медицинского назначения при наступлении страхового случая по договору страхования. Страховая выплата осуществляется в виде оплаты стоимости медицинской помощи медицинскому учреждению и в аптечную (или иную) организацию по их счетам. </a:t>
            </a:r>
          </a:p>
          <a:p>
            <a:pPr indent="12700">
              <a:lnSpc>
                <a:spcPct val="80000"/>
              </a:lnSpc>
              <a:spcBef>
                <a:spcPct val="40000"/>
              </a:spcBef>
              <a:buNone/>
              <a:defRPr/>
            </a:pPr>
            <a:r>
              <a:rPr lang="ru-RU" altLang="ru-RU" sz="1600" dirty="0">
                <a:solidFill>
                  <a:prstClr val="black"/>
                </a:solidFill>
              </a:rPr>
              <a:t>                                                                                                                                                                                     11</a:t>
            </a:r>
          </a:p>
          <a:p>
            <a:pPr eaLnBrk="1" hangingPunct="1">
              <a:defRPr/>
            </a:pPr>
            <a:endParaRPr lang="ru-RU" dirty="0"/>
          </a:p>
        </p:txBody>
      </p:sp>
      <p:pic>
        <p:nvPicPr>
          <p:cNvPr id="49158" name="Рисунок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12351" y="150814"/>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542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http://dspretty.ru/wp-content/uploads/2013/11/white-paper-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51202" name="Rectangle 2"/>
          <p:cNvSpPr>
            <a:spLocks noChangeArrowheads="1"/>
          </p:cNvSpPr>
          <p:nvPr/>
        </p:nvSpPr>
        <p:spPr bwMode="auto">
          <a:xfrm>
            <a:off x="1600200" y="76200"/>
            <a:ext cx="868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2400">
                <a:solidFill>
                  <a:srgbClr val="0A50A0"/>
                </a:solidFill>
                <a:latin typeface="Verdana" panose="020B0604030504040204" pitchFamily="34" charset="0"/>
              </a:rPr>
              <a:t>КАК РАБОТАЕТ ДМС?</a:t>
            </a:r>
            <a:endParaRPr lang="en-US" altLang="ru-RU" sz="2400">
              <a:solidFill>
                <a:srgbClr val="0A50A0"/>
              </a:solidFill>
              <a:latin typeface="Verdana" panose="020B0604030504040204" pitchFamily="34" charset="0"/>
            </a:endParaRPr>
          </a:p>
        </p:txBody>
      </p:sp>
      <p:sp>
        <p:nvSpPr>
          <p:cNvPr id="51203" name="Line 4"/>
          <p:cNvSpPr>
            <a:spLocks noChangeShapeType="1"/>
          </p:cNvSpPr>
          <p:nvPr/>
        </p:nvSpPr>
        <p:spPr bwMode="auto">
          <a:xfrm flipH="1" flipV="1">
            <a:off x="2182814" y="3175000"/>
            <a:ext cx="1824037" cy="2336800"/>
          </a:xfrm>
          <a:prstGeom prst="line">
            <a:avLst/>
          </a:prstGeom>
          <a:noFill/>
          <a:ln w="63500">
            <a:solidFill>
              <a:srgbClr val="FF9900"/>
            </a:solidFill>
            <a:prstDash val="sysDot"/>
            <a:miter lim="800000"/>
            <a:headEnd/>
            <a:tailEnd type="triangle" w="med" len="med"/>
          </a:ln>
          <a:extLst>
            <a:ext uri="{909E8E84-426E-40DD-AFC4-6F175D3DCCD1}">
              <a14:hiddenFill xmlns:a14="http://schemas.microsoft.com/office/drawing/2010/main">
                <a:noFill/>
              </a14:hiddenFill>
            </a:ext>
          </a:extLst>
        </p:spPr>
        <p:txBody>
          <a:bodyPr lIns="93600" tIns="46800" rIns="93600" bIns="46800" anchorCtr="1"/>
          <a:lstStyle/>
          <a:p>
            <a:endParaRPr lang="ru-RU"/>
          </a:p>
        </p:txBody>
      </p:sp>
      <p:sp>
        <p:nvSpPr>
          <p:cNvPr id="51204" name="Text Box 5"/>
          <p:cNvSpPr txBox="1">
            <a:spLocks noChangeArrowheads="1"/>
          </p:cNvSpPr>
          <p:nvPr/>
        </p:nvSpPr>
        <p:spPr bwMode="auto">
          <a:xfrm>
            <a:off x="4205288" y="1089025"/>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ru-RU" altLang="ru-RU" sz="1400" b="1">
                <a:solidFill>
                  <a:srgbClr val="000000"/>
                </a:solidFill>
                <a:latin typeface="Verdana" panose="020B0604030504040204" pitchFamily="34" charset="0"/>
              </a:rPr>
              <a:t>Оказание медпомощи</a:t>
            </a:r>
            <a:endParaRPr lang="en-US" altLang="ru-RU" sz="1400" b="1">
              <a:solidFill>
                <a:srgbClr val="000000"/>
              </a:solidFill>
              <a:latin typeface="Verdana" panose="020B0604030504040204" pitchFamily="34" charset="0"/>
            </a:endParaRPr>
          </a:p>
        </p:txBody>
      </p:sp>
      <p:sp>
        <p:nvSpPr>
          <p:cNvPr id="51205" name="Line 6"/>
          <p:cNvSpPr>
            <a:spLocks noChangeShapeType="1"/>
          </p:cNvSpPr>
          <p:nvPr/>
        </p:nvSpPr>
        <p:spPr bwMode="auto">
          <a:xfrm>
            <a:off x="3271838" y="2733675"/>
            <a:ext cx="1801812" cy="2355850"/>
          </a:xfrm>
          <a:prstGeom prst="line">
            <a:avLst/>
          </a:prstGeom>
          <a:noFill/>
          <a:ln w="63500">
            <a:solidFill>
              <a:srgbClr val="0A50A0"/>
            </a:solidFill>
            <a:prstDash val="dash"/>
            <a:round/>
            <a:headEnd/>
            <a:tailEnd type="triangle" w="med" len="med"/>
          </a:ln>
          <a:extLst>
            <a:ext uri="{909E8E84-426E-40DD-AFC4-6F175D3DCCD1}">
              <a14:hiddenFill xmlns:a14="http://schemas.microsoft.com/office/drawing/2010/main">
                <a:noFill/>
              </a14:hiddenFill>
            </a:ext>
          </a:extLst>
        </p:spPr>
        <p:txBody>
          <a:bodyPr lIns="93600" tIns="46800" rIns="93600" bIns="46800" anchorCtr="1"/>
          <a:lstStyle/>
          <a:p>
            <a:endParaRPr lang="ru-RU"/>
          </a:p>
        </p:txBody>
      </p:sp>
      <p:sp>
        <p:nvSpPr>
          <p:cNvPr id="51206" name="Line 7"/>
          <p:cNvSpPr>
            <a:spLocks noChangeShapeType="1"/>
          </p:cNvSpPr>
          <p:nvPr/>
        </p:nvSpPr>
        <p:spPr bwMode="auto">
          <a:xfrm flipV="1">
            <a:off x="6780214" y="2679700"/>
            <a:ext cx="1671637" cy="2393950"/>
          </a:xfrm>
          <a:prstGeom prst="line">
            <a:avLst/>
          </a:prstGeom>
          <a:noFill/>
          <a:ln w="63500">
            <a:solidFill>
              <a:srgbClr val="0A50A0"/>
            </a:solidFill>
            <a:prstDash val="dash"/>
            <a:round/>
            <a:headEnd/>
            <a:tailEnd type="triangle" w="med" len="med"/>
          </a:ln>
          <a:extLst>
            <a:ext uri="{909E8E84-426E-40DD-AFC4-6F175D3DCCD1}">
              <a14:hiddenFill xmlns:a14="http://schemas.microsoft.com/office/drawing/2010/main">
                <a:noFill/>
              </a14:hiddenFill>
            </a:ext>
          </a:extLst>
        </p:spPr>
        <p:txBody>
          <a:bodyPr lIns="93600" tIns="46800" rIns="93600" bIns="46800" anchorCtr="1"/>
          <a:lstStyle/>
          <a:p>
            <a:endParaRPr lang="ru-RU"/>
          </a:p>
        </p:txBody>
      </p:sp>
      <p:sp>
        <p:nvSpPr>
          <p:cNvPr id="51207" name="Line 8"/>
          <p:cNvSpPr>
            <a:spLocks noChangeShapeType="1"/>
          </p:cNvSpPr>
          <p:nvPr/>
        </p:nvSpPr>
        <p:spPr bwMode="auto">
          <a:xfrm rot="10800000">
            <a:off x="3844925" y="1449388"/>
            <a:ext cx="4038600" cy="0"/>
          </a:xfrm>
          <a:prstGeom prst="line">
            <a:avLst/>
          </a:prstGeom>
          <a:noFill/>
          <a:ln w="63500">
            <a:solidFill>
              <a:srgbClr val="0A50A0"/>
            </a:solidFill>
            <a:prstDash val="dash"/>
            <a:round/>
            <a:headEnd/>
            <a:tailEnd type="triangle" w="med" len="med"/>
          </a:ln>
          <a:extLst>
            <a:ext uri="{909E8E84-426E-40DD-AFC4-6F175D3DCCD1}">
              <a14:hiddenFill xmlns:a14="http://schemas.microsoft.com/office/drawing/2010/main">
                <a:noFill/>
              </a14:hiddenFill>
            </a:ext>
          </a:extLst>
        </p:spPr>
        <p:txBody>
          <a:bodyPr lIns="93600" tIns="46800" rIns="93600" bIns="46800" anchorCtr="1"/>
          <a:lstStyle/>
          <a:p>
            <a:endParaRPr lang="ru-RU"/>
          </a:p>
        </p:txBody>
      </p:sp>
      <p:sp>
        <p:nvSpPr>
          <p:cNvPr id="51208" name="Text Box 9"/>
          <p:cNvSpPr txBox="1">
            <a:spLocks noChangeArrowheads="1"/>
          </p:cNvSpPr>
          <p:nvPr/>
        </p:nvSpPr>
        <p:spPr bwMode="auto">
          <a:xfrm>
            <a:off x="4656138" y="1808163"/>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400" b="1">
                <a:solidFill>
                  <a:srgbClr val="000000"/>
                </a:solidFill>
                <a:latin typeface="Verdana" panose="020B0604030504040204" pitchFamily="34" charset="0"/>
              </a:rPr>
              <a:t>Обращение за помощью</a:t>
            </a:r>
            <a:endParaRPr lang="en-US" altLang="ru-RU" sz="1400" b="1">
              <a:solidFill>
                <a:srgbClr val="000000"/>
              </a:solidFill>
              <a:latin typeface="Verdana" panose="020B0604030504040204" pitchFamily="34" charset="0"/>
            </a:endParaRPr>
          </a:p>
        </p:txBody>
      </p:sp>
      <p:sp>
        <p:nvSpPr>
          <p:cNvPr id="51209" name="Line 10"/>
          <p:cNvSpPr>
            <a:spLocks noChangeShapeType="1"/>
          </p:cNvSpPr>
          <p:nvPr/>
        </p:nvSpPr>
        <p:spPr bwMode="auto">
          <a:xfrm>
            <a:off x="3935413" y="1808163"/>
            <a:ext cx="4114800" cy="0"/>
          </a:xfrm>
          <a:prstGeom prst="line">
            <a:avLst/>
          </a:prstGeom>
          <a:noFill/>
          <a:ln w="63500">
            <a:solidFill>
              <a:srgbClr val="0A50A0"/>
            </a:solidFill>
            <a:prstDash val="dash"/>
            <a:round/>
            <a:headEnd/>
            <a:tailEnd type="triangle" w="med" len="med"/>
          </a:ln>
          <a:extLst>
            <a:ext uri="{909E8E84-426E-40DD-AFC4-6F175D3DCCD1}">
              <a14:hiddenFill xmlns:a14="http://schemas.microsoft.com/office/drawing/2010/main">
                <a:noFill/>
              </a14:hiddenFill>
            </a:ext>
          </a:extLst>
        </p:spPr>
        <p:txBody>
          <a:bodyPr lIns="93600" tIns="46800" rIns="93600" bIns="46800" anchorCtr="1"/>
          <a:lstStyle/>
          <a:p>
            <a:endParaRPr lang="ru-RU"/>
          </a:p>
        </p:txBody>
      </p:sp>
      <p:sp>
        <p:nvSpPr>
          <p:cNvPr id="51210" name="Text Box 11"/>
          <p:cNvSpPr txBox="1">
            <a:spLocks noChangeArrowheads="1"/>
          </p:cNvSpPr>
          <p:nvPr/>
        </p:nvSpPr>
        <p:spPr bwMode="auto">
          <a:xfrm rot="-3121351">
            <a:off x="5708651" y="3389641"/>
            <a:ext cx="2790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ru-RU" altLang="ru-RU" sz="1400" b="1">
                <a:solidFill>
                  <a:srgbClr val="000000"/>
                </a:solidFill>
                <a:latin typeface="Verdana" panose="020B0604030504040204" pitchFamily="34" charset="0"/>
              </a:rPr>
              <a:t>Счет</a:t>
            </a:r>
            <a:r>
              <a:rPr lang="en-US" altLang="ru-RU" sz="1400" b="1">
                <a:solidFill>
                  <a:srgbClr val="000000"/>
                </a:solidFill>
                <a:latin typeface="Verdana" panose="020B0604030504040204" pitchFamily="34" charset="0"/>
              </a:rPr>
              <a:t> </a:t>
            </a:r>
            <a:r>
              <a:rPr lang="ru-RU" altLang="ru-RU" sz="1400" b="1">
                <a:solidFill>
                  <a:srgbClr val="000000"/>
                </a:solidFill>
                <a:latin typeface="Verdana" panose="020B0604030504040204" pitchFamily="34" charset="0"/>
              </a:rPr>
              <a:t> за оказанную помощь</a:t>
            </a:r>
            <a:endParaRPr lang="en-US" altLang="ru-RU" sz="1400" b="1">
              <a:solidFill>
                <a:srgbClr val="000000"/>
              </a:solidFill>
              <a:latin typeface="Verdana" panose="020B0604030504040204" pitchFamily="34" charset="0"/>
            </a:endParaRPr>
          </a:p>
        </p:txBody>
      </p:sp>
      <p:sp>
        <p:nvSpPr>
          <p:cNvPr id="51211" name="Text Box 12"/>
          <p:cNvSpPr txBox="1">
            <a:spLocks noChangeArrowheads="1"/>
          </p:cNvSpPr>
          <p:nvPr/>
        </p:nvSpPr>
        <p:spPr bwMode="auto">
          <a:xfrm rot="-3287769">
            <a:off x="7288213" y="342265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ru-RU" altLang="ru-RU" sz="1400" b="1">
                <a:solidFill>
                  <a:srgbClr val="000000"/>
                </a:solidFill>
                <a:latin typeface="Verdana" panose="020B0604030504040204" pitchFamily="34" charset="0"/>
              </a:rPr>
              <a:t>Оплата счета</a:t>
            </a:r>
            <a:endParaRPr lang="en-US" altLang="ru-RU" sz="1400" b="1">
              <a:solidFill>
                <a:srgbClr val="000000"/>
              </a:solidFill>
              <a:latin typeface="Verdana" panose="020B0604030504040204" pitchFamily="34" charset="0"/>
            </a:endParaRPr>
          </a:p>
        </p:txBody>
      </p:sp>
      <p:sp>
        <p:nvSpPr>
          <p:cNvPr id="51212" name="Line 16"/>
          <p:cNvSpPr>
            <a:spLocks noChangeShapeType="1"/>
          </p:cNvSpPr>
          <p:nvPr/>
        </p:nvSpPr>
        <p:spPr bwMode="auto">
          <a:xfrm flipH="1">
            <a:off x="6456363" y="2560638"/>
            <a:ext cx="1816100" cy="2551112"/>
          </a:xfrm>
          <a:prstGeom prst="line">
            <a:avLst/>
          </a:prstGeom>
          <a:noFill/>
          <a:ln w="63500">
            <a:solidFill>
              <a:srgbClr val="0A50A0"/>
            </a:solidFill>
            <a:prstDash val="dash"/>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ru-RU"/>
          </a:p>
        </p:txBody>
      </p:sp>
      <p:sp>
        <p:nvSpPr>
          <p:cNvPr id="51213" name="Text Box 17"/>
          <p:cNvSpPr txBox="1">
            <a:spLocks noChangeArrowheads="1"/>
          </p:cNvSpPr>
          <p:nvPr/>
        </p:nvSpPr>
        <p:spPr bwMode="auto">
          <a:xfrm rot="3159039">
            <a:off x="2390775" y="3873500"/>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400" b="1">
                <a:solidFill>
                  <a:srgbClr val="000000"/>
                </a:solidFill>
                <a:latin typeface="Verdana" panose="020B0604030504040204" pitchFamily="34" charset="0"/>
              </a:rPr>
              <a:t>Оплата страховой премии</a:t>
            </a:r>
            <a:endParaRPr lang="en-US" altLang="ru-RU" sz="1400" b="1">
              <a:solidFill>
                <a:srgbClr val="000000"/>
              </a:solidFill>
              <a:latin typeface="Verdana" panose="020B0604030504040204" pitchFamily="34" charset="0"/>
            </a:endParaRPr>
          </a:p>
        </p:txBody>
      </p:sp>
      <p:sp>
        <p:nvSpPr>
          <p:cNvPr id="51214" name="Line 18"/>
          <p:cNvSpPr>
            <a:spLocks noChangeShapeType="1"/>
          </p:cNvSpPr>
          <p:nvPr/>
        </p:nvSpPr>
        <p:spPr bwMode="auto">
          <a:xfrm flipV="1">
            <a:off x="7827963" y="3159126"/>
            <a:ext cx="1554162" cy="2297113"/>
          </a:xfrm>
          <a:prstGeom prst="line">
            <a:avLst/>
          </a:prstGeom>
          <a:noFill/>
          <a:ln w="63500">
            <a:solidFill>
              <a:srgbClr val="FF9900"/>
            </a:solidFill>
            <a:prstDash val="sysDot"/>
            <a:round/>
            <a:headEnd/>
            <a:tailEnd type="triangle" w="med" len="med"/>
          </a:ln>
          <a:extLst>
            <a:ext uri="{909E8E84-426E-40DD-AFC4-6F175D3DCCD1}">
              <a14:hiddenFill xmlns:a14="http://schemas.microsoft.com/office/drawing/2010/main">
                <a:noFill/>
              </a14:hiddenFill>
            </a:ext>
          </a:extLst>
        </p:spPr>
        <p:txBody>
          <a:bodyPr lIns="93600" tIns="46800" rIns="93600" bIns="46800" anchorCtr="1"/>
          <a:lstStyle/>
          <a:p>
            <a:endParaRPr lang="ru-RU"/>
          </a:p>
        </p:txBody>
      </p:sp>
      <p:sp>
        <p:nvSpPr>
          <p:cNvPr id="51215" name="Text Box 19"/>
          <p:cNvSpPr txBox="1">
            <a:spLocks noChangeArrowheads="1"/>
          </p:cNvSpPr>
          <p:nvPr/>
        </p:nvSpPr>
        <p:spPr bwMode="auto">
          <a:xfrm rot="-3389396">
            <a:off x="7522370" y="4242922"/>
            <a:ext cx="2620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ru-RU" altLang="ru-RU" sz="1400" b="1">
                <a:solidFill>
                  <a:srgbClr val="000000"/>
                </a:solidFill>
                <a:latin typeface="Verdana" panose="020B0604030504040204" pitchFamily="34" charset="0"/>
              </a:rPr>
              <a:t>Контроль медицинской помощи</a:t>
            </a:r>
            <a:endParaRPr lang="en-US" altLang="ru-RU" sz="1400" b="1">
              <a:solidFill>
                <a:srgbClr val="000000"/>
              </a:solidFill>
              <a:latin typeface="Verdana" panose="020B0604030504040204" pitchFamily="34" charset="0"/>
            </a:endParaRPr>
          </a:p>
        </p:txBody>
      </p:sp>
      <p:sp>
        <p:nvSpPr>
          <p:cNvPr id="51216" name="Text Box 21"/>
          <p:cNvSpPr txBox="1">
            <a:spLocks noChangeArrowheads="1"/>
          </p:cNvSpPr>
          <p:nvPr/>
        </p:nvSpPr>
        <p:spPr bwMode="auto">
          <a:xfrm rot="3159039">
            <a:off x="2993232" y="3393282"/>
            <a:ext cx="3090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400" b="1">
                <a:solidFill>
                  <a:srgbClr val="000000"/>
                </a:solidFill>
                <a:latin typeface="Verdana" panose="020B0604030504040204" pitchFamily="34" charset="0"/>
              </a:rPr>
              <a:t>Заключение договора ДМС</a:t>
            </a:r>
          </a:p>
        </p:txBody>
      </p:sp>
      <p:sp>
        <p:nvSpPr>
          <p:cNvPr id="51217" name="Line 22"/>
          <p:cNvSpPr>
            <a:spLocks noChangeShapeType="1"/>
          </p:cNvSpPr>
          <p:nvPr/>
        </p:nvSpPr>
        <p:spPr bwMode="auto">
          <a:xfrm flipH="1" flipV="1">
            <a:off x="3454400" y="2614613"/>
            <a:ext cx="1874838" cy="2362200"/>
          </a:xfrm>
          <a:prstGeom prst="line">
            <a:avLst/>
          </a:prstGeom>
          <a:noFill/>
          <a:ln w="63500">
            <a:solidFill>
              <a:srgbClr val="0A50A0"/>
            </a:solidFill>
            <a:prstDash val="dash"/>
            <a:miter lim="800000"/>
            <a:headEnd type="triangle" w="med" len="med"/>
            <a:tailEnd type="triangle" w="med" len="med"/>
          </a:ln>
          <a:extLst>
            <a:ext uri="{909E8E84-426E-40DD-AFC4-6F175D3DCCD1}">
              <a14:hiddenFill xmlns:a14="http://schemas.microsoft.com/office/drawing/2010/main">
                <a:noFill/>
              </a14:hiddenFill>
            </a:ext>
          </a:extLst>
        </p:spPr>
        <p:txBody>
          <a:bodyPr lIns="93600" tIns="46800" rIns="93600" bIns="46800" anchorCtr="1"/>
          <a:lstStyle/>
          <a:p>
            <a:endParaRPr lang="ru-RU"/>
          </a:p>
        </p:txBody>
      </p:sp>
      <p:sp>
        <p:nvSpPr>
          <p:cNvPr id="51218" name="Text Box 23"/>
          <p:cNvSpPr txBox="1">
            <a:spLocks noChangeArrowheads="1"/>
          </p:cNvSpPr>
          <p:nvPr/>
        </p:nvSpPr>
        <p:spPr bwMode="auto">
          <a:xfrm rot="3159039">
            <a:off x="1297782" y="4354047"/>
            <a:ext cx="30908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400" b="1">
                <a:solidFill>
                  <a:srgbClr val="000000"/>
                </a:solidFill>
                <a:latin typeface="Verdana" panose="020B0604030504040204" pitchFamily="34" charset="0"/>
              </a:rPr>
              <a:t>Организация медицинской помощи</a:t>
            </a:r>
            <a:endParaRPr lang="en-US" altLang="ru-RU" sz="1400" b="1">
              <a:solidFill>
                <a:srgbClr val="000000"/>
              </a:solidFill>
              <a:latin typeface="Verdana" panose="020B0604030504040204" pitchFamily="34" charset="0"/>
            </a:endParaRPr>
          </a:p>
        </p:txBody>
      </p:sp>
      <p:grpSp>
        <p:nvGrpSpPr>
          <p:cNvPr id="51219" name="Group 27"/>
          <p:cNvGrpSpPr>
            <a:grpSpLocks/>
          </p:cNvGrpSpPr>
          <p:nvPr/>
        </p:nvGrpSpPr>
        <p:grpSpPr bwMode="auto">
          <a:xfrm>
            <a:off x="8534400" y="409576"/>
            <a:ext cx="2133600" cy="2551113"/>
            <a:chOff x="4416" y="258"/>
            <a:chExt cx="1344" cy="1607"/>
          </a:xfrm>
        </p:grpSpPr>
        <p:sp>
          <p:nvSpPr>
            <p:cNvPr id="51226" name="Text Box 15"/>
            <p:cNvSpPr txBox="1">
              <a:spLocks noChangeArrowheads="1"/>
            </p:cNvSpPr>
            <p:nvPr/>
          </p:nvSpPr>
          <p:spPr bwMode="auto">
            <a:xfrm>
              <a:off x="4416" y="1432"/>
              <a:ext cx="1344"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ru-RU" altLang="ru-RU" sz="1300" b="1">
                  <a:solidFill>
                    <a:srgbClr val="0A50A0"/>
                  </a:solidFill>
                  <a:latin typeface="Verdana" panose="020B0604030504040204" pitchFamily="34" charset="0"/>
                </a:rPr>
                <a:t>Лечебно профилактическое учреждение</a:t>
              </a:r>
              <a:endParaRPr lang="en-US" altLang="ru-RU" sz="1300" b="1">
                <a:solidFill>
                  <a:srgbClr val="0A50A0"/>
                </a:solidFill>
                <a:latin typeface="Verdana" panose="020B0604030504040204" pitchFamily="34" charset="0"/>
              </a:endParaRPr>
            </a:p>
          </p:txBody>
        </p:sp>
        <p:pic>
          <p:nvPicPr>
            <p:cNvPr id="51227" name="Picture 25"/>
            <p:cNvPicPr>
              <a:picLocks noChangeAspect="1" noChangeArrowheads="1"/>
            </p:cNvPicPr>
            <p:nvPr/>
          </p:nvPicPr>
          <p:blipFill>
            <a:blip r:embed="rId3">
              <a:extLst>
                <a:ext uri="{28A0092B-C50C-407E-A947-70E740481C1C}">
                  <a14:useLocalDpi xmlns:a14="http://schemas.microsoft.com/office/drawing/2010/main" val="0"/>
                </a:ext>
              </a:extLst>
            </a:blip>
            <a:srcRect t="2950" b="8850"/>
            <a:stretch>
              <a:fillRect/>
            </a:stretch>
          </p:blipFill>
          <p:spPr bwMode="auto">
            <a:xfrm>
              <a:off x="4612" y="258"/>
              <a:ext cx="904" cy="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pic>
      </p:grpSp>
      <p:pic>
        <p:nvPicPr>
          <p:cNvPr id="51220" name="Объект 6"/>
          <p:cNvPicPr>
            <a:picLocks noGrp="1" noChangeAspect="1"/>
          </p:cNvPicPr>
          <p:nvPr>
            <p:ph/>
          </p:nvPr>
        </p:nvPicPr>
        <p:blipFill>
          <a:blip r:embed="rId4">
            <a:extLst>
              <a:ext uri="{28A0092B-C50C-407E-A947-70E740481C1C}">
                <a14:useLocalDpi xmlns:a14="http://schemas.microsoft.com/office/drawing/2010/main" val="0"/>
              </a:ext>
            </a:extLst>
          </a:blip>
          <a:srcRect/>
          <a:stretch>
            <a:fillRect/>
          </a:stretch>
        </p:blipFill>
        <p:spPr>
          <a:xfrm>
            <a:off x="5072064" y="5208588"/>
            <a:ext cx="1584325" cy="1109662"/>
          </a:xfrm>
        </p:spPr>
      </p:pic>
      <p:pic>
        <p:nvPicPr>
          <p:cNvPr id="51221" name="Рисунок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31964" y="584201"/>
            <a:ext cx="1982787"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2" name="Прямоугольник 8"/>
          <p:cNvSpPr>
            <a:spLocks noChangeArrowheads="1"/>
          </p:cNvSpPr>
          <p:nvPr/>
        </p:nvSpPr>
        <p:spPr bwMode="auto">
          <a:xfrm>
            <a:off x="4768850" y="6291263"/>
            <a:ext cx="21907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ru-RU" altLang="ru-RU" sz="1300" b="1">
                <a:solidFill>
                  <a:srgbClr val="0A50A0"/>
                </a:solidFill>
                <a:latin typeface="Verdana" panose="020B0604030504040204" pitchFamily="34" charset="0"/>
              </a:rPr>
              <a:t>Страховая компания</a:t>
            </a:r>
            <a:endParaRPr lang="en-US" altLang="ru-RU" sz="1300" b="1">
              <a:solidFill>
                <a:srgbClr val="0A50A0"/>
              </a:solidFill>
              <a:latin typeface="Verdana" panose="020B0604030504040204" pitchFamily="34" charset="0"/>
            </a:endParaRPr>
          </a:p>
        </p:txBody>
      </p:sp>
      <p:pic>
        <p:nvPicPr>
          <p:cNvPr id="51223" name="Рисунок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18714" y="88900"/>
            <a:ext cx="530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4" name="Рисунок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101264" y="6597650"/>
            <a:ext cx="3714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5" name="Номер слайда 3"/>
          <p:cNvSpPr txBox="1">
            <a:spLocks/>
          </p:cNvSpPr>
          <p:nvPr/>
        </p:nvSpPr>
        <p:spPr bwMode="auto">
          <a:xfrm>
            <a:off x="10004426" y="6524626"/>
            <a:ext cx="3714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200">
                <a:solidFill>
                  <a:srgbClr val="0C0C0C"/>
                </a:solidFill>
                <a:latin typeface="Arial" panose="020B0604020202020204" pitchFamily="34" charset="0"/>
              </a:rPr>
              <a:t>12</a:t>
            </a:r>
          </a:p>
        </p:txBody>
      </p:sp>
    </p:spTree>
    <p:extLst>
      <p:ext uri="{BB962C8B-B14F-4D97-AF65-F5344CB8AC3E}">
        <p14:creationId xmlns:p14="http://schemas.microsoft.com/office/powerpoint/2010/main" val="2614823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dspretty.ru/wp-content/uploads/2013/11/white-paper-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82948" name="Text Box 7"/>
          <p:cNvSpPr txBox="1">
            <a:spLocks noChangeArrowheads="1"/>
          </p:cNvSpPr>
          <p:nvPr/>
        </p:nvSpPr>
        <p:spPr bwMode="auto">
          <a:xfrm>
            <a:off x="3432175" y="1125539"/>
            <a:ext cx="2522538"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49263">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defTabSz="449263" fontAlgn="base">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defTabSz="449263" fontAlgn="base">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defTabSz="449263" fontAlgn="base">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defTabSz="449263" fontAlgn="base">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just" eaLnBrk="1" hangingPunct="1">
              <a:lnSpc>
                <a:spcPct val="100000"/>
              </a:lnSpc>
              <a:spcBef>
                <a:spcPct val="0"/>
              </a:spcBef>
              <a:buFontTx/>
              <a:buNone/>
              <a:defRPr/>
            </a:pPr>
            <a:r>
              <a:rPr lang="ru-RU" altLang="ru-RU" sz="1600" i="1" dirty="0">
                <a:solidFill>
                  <a:schemeClr val="accent1">
                    <a:lumMod val="75000"/>
                  </a:schemeClr>
                </a:solidFill>
                <a:latin typeface="Arial" panose="020B0604020202020204" pitchFamily="34" charset="0"/>
              </a:rPr>
              <a:t>Амбулаторная помощь </a:t>
            </a:r>
            <a:r>
              <a:rPr lang="ru-RU" altLang="ru-RU" sz="1600" dirty="0">
                <a:solidFill>
                  <a:srgbClr val="009900"/>
                </a:solidFill>
                <a:latin typeface="Arial" panose="020B0604020202020204" pitchFamily="34" charset="0"/>
              </a:rPr>
              <a:t/>
            </a:r>
            <a:br>
              <a:rPr lang="ru-RU" altLang="ru-RU" sz="1600" dirty="0">
                <a:solidFill>
                  <a:srgbClr val="009900"/>
                </a:solidFill>
                <a:latin typeface="Arial" panose="020B0604020202020204" pitchFamily="34" charset="0"/>
              </a:rPr>
            </a:br>
            <a:r>
              <a:rPr lang="ru-RU" altLang="ru-RU" sz="1600" dirty="0">
                <a:solidFill>
                  <a:srgbClr val="009900"/>
                </a:solidFill>
                <a:latin typeface="Arial" panose="020B0604020202020204" pitchFamily="34" charset="0"/>
              </a:rPr>
              <a:t/>
            </a:r>
            <a:br>
              <a:rPr lang="ru-RU" altLang="ru-RU" sz="1600" dirty="0">
                <a:solidFill>
                  <a:srgbClr val="009900"/>
                </a:solidFill>
                <a:latin typeface="Arial" panose="020B0604020202020204" pitchFamily="34" charset="0"/>
              </a:rPr>
            </a:br>
            <a:endParaRPr lang="ru-RU" altLang="ru-RU" sz="1600" dirty="0">
              <a:solidFill>
                <a:srgbClr val="009900"/>
              </a:solidFill>
              <a:latin typeface="Arial" panose="020B0604020202020204" pitchFamily="34" charset="0"/>
            </a:endParaRPr>
          </a:p>
        </p:txBody>
      </p:sp>
      <p:sp>
        <p:nvSpPr>
          <p:cNvPr id="82949" name="Rectangle 8"/>
          <p:cNvSpPr>
            <a:spLocks noChangeArrowheads="1"/>
          </p:cNvSpPr>
          <p:nvPr/>
        </p:nvSpPr>
        <p:spPr bwMode="auto">
          <a:xfrm>
            <a:off x="3503613" y="1001714"/>
            <a:ext cx="6913562" cy="566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4963" defTabSz="449263">
              <a:lnSpc>
                <a:spcPct val="90000"/>
              </a:lnSpc>
              <a:spcBef>
                <a:spcPts val="1000"/>
              </a:spcBef>
              <a:buFont typeface="Arial" panose="020B0604020202020204" pitchFamily="34" charset="0"/>
              <a:buChar char="•"/>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tx1"/>
                </a:solidFill>
                <a:latin typeface="Calibri" panose="020F0502020204030204" pitchFamily="34" charset="0"/>
              </a:defRPr>
            </a:lvl5pPr>
            <a:lvl6pPr marL="2514600" indent="-228600" defTabSz="449263" fontAlgn="base">
              <a:lnSpc>
                <a:spcPct val="90000"/>
              </a:lnSpc>
              <a:spcBef>
                <a:spcPts val="500"/>
              </a:spcBef>
              <a:spcAft>
                <a:spcPct val="0"/>
              </a:spcAft>
              <a:buFont typeface="Arial" panose="020B0604020202020204" pitchFamily="34" charset="0"/>
              <a:buChar char="•"/>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tx1"/>
                </a:solidFill>
                <a:latin typeface="Calibri" panose="020F0502020204030204" pitchFamily="34" charset="0"/>
              </a:defRPr>
            </a:lvl6pPr>
            <a:lvl7pPr marL="2971800" indent="-228600" defTabSz="449263" fontAlgn="base">
              <a:lnSpc>
                <a:spcPct val="90000"/>
              </a:lnSpc>
              <a:spcBef>
                <a:spcPts val="500"/>
              </a:spcBef>
              <a:spcAft>
                <a:spcPct val="0"/>
              </a:spcAft>
              <a:buFont typeface="Arial" panose="020B0604020202020204" pitchFamily="34" charset="0"/>
              <a:buChar char="•"/>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tx1"/>
                </a:solidFill>
                <a:latin typeface="Calibri" panose="020F0502020204030204" pitchFamily="34" charset="0"/>
              </a:defRPr>
            </a:lvl7pPr>
            <a:lvl8pPr marL="3429000" indent="-228600" defTabSz="449263" fontAlgn="base">
              <a:lnSpc>
                <a:spcPct val="90000"/>
              </a:lnSpc>
              <a:spcBef>
                <a:spcPts val="500"/>
              </a:spcBef>
              <a:spcAft>
                <a:spcPct val="0"/>
              </a:spcAft>
              <a:buFont typeface="Arial" panose="020B0604020202020204" pitchFamily="34" charset="0"/>
              <a:buChar char="•"/>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tx1"/>
                </a:solidFill>
                <a:latin typeface="Calibri" panose="020F0502020204030204" pitchFamily="34" charset="0"/>
              </a:defRPr>
            </a:lvl8pPr>
            <a:lvl9pPr marL="3886200" indent="-228600" defTabSz="449263" fontAlgn="base">
              <a:lnSpc>
                <a:spcPct val="90000"/>
              </a:lnSpc>
              <a:spcBef>
                <a:spcPts val="500"/>
              </a:spcBef>
              <a:spcAft>
                <a:spcPct val="0"/>
              </a:spcAft>
              <a:buFont typeface="Arial" panose="020B0604020202020204" pitchFamily="34" charset="0"/>
              <a:buChar char="•"/>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tx1"/>
                </a:solidFill>
                <a:latin typeface="Calibri" panose="020F0502020204030204" pitchFamily="34" charset="0"/>
              </a:defRPr>
            </a:lvl9pPr>
          </a:lstStyle>
          <a:p>
            <a:pPr>
              <a:lnSpc>
                <a:spcPct val="80000"/>
              </a:lnSpc>
              <a:spcBef>
                <a:spcPts val="350"/>
              </a:spcBef>
              <a:buNone/>
              <a:defRPr/>
            </a:pPr>
            <a:r>
              <a:rPr lang="ru-RU" altLang="ru-RU" sz="1400" b="1" dirty="0">
                <a:solidFill>
                  <a:srgbClr val="000000"/>
                </a:solidFill>
                <a:latin typeface="Arial" panose="020B0604020202020204" pitchFamily="34" charset="0"/>
              </a:rPr>
              <a:t>	</a:t>
            </a:r>
          </a:p>
          <a:p>
            <a:pPr>
              <a:lnSpc>
                <a:spcPct val="80000"/>
              </a:lnSpc>
              <a:spcBef>
                <a:spcPts val="350"/>
              </a:spcBef>
              <a:buNone/>
              <a:defRPr/>
            </a:pPr>
            <a:r>
              <a:rPr lang="ru-RU" altLang="ru-RU" sz="1400" b="1" dirty="0">
                <a:solidFill>
                  <a:srgbClr val="000000"/>
                </a:solidFill>
                <a:latin typeface="Arial" panose="020B0604020202020204" pitchFamily="34" charset="0"/>
              </a:rPr>
              <a:t>Амбулаторная помощь является базовой составляющей </a:t>
            </a:r>
            <a:br>
              <a:rPr lang="ru-RU" altLang="ru-RU" sz="1400" b="1" dirty="0">
                <a:solidFill>
                  <a:srgbClr val="000000"/>
                </a:solidFill>
                <a:latin typeface="Arial" panose="020B0604020202020204" pitchFamily="34" charset="0"/>
              </a:rPr>
            </a:br>
            <a:r>
              <a:rPr lang="ru-RU" altLang="ru-RU" sz="1400" b="1" dirty="0">
                <a:solidFill>
                  <a:srgbClr val="000000"/>
                </a:solidFill>
                <a:latin typeface="Arial" panose="020B0604020202020204" pitchFamily="34" charset="0"/>
              </a:rPr>
              <a:t>для любой страховой программы и включает в себя: </a:t>
            </a:r>
          </a:p>
          <a:p>
            <a:pPr marL="0" indent="0" defTabSz="914400">
              <a:lnSpc>
                <a:spcPct val="100000"/>
              </a:lnSpc>
              <a:spcBef>
                <a:spcPct val="0"/>
              </a:spcBef>
              <a:buNone/>
              <a:tabLst/>
              <a:defRPr/>
            </a:pPr>
            <a:r>
              <a:rPr lang="ru-RU" altLang="ru-RU" sz="1400" dirty="0">
                <a:solidFill>
                  <a:prstClr val="black"/>
                </a:solidFill>
                <a:latin typeface="Verdana" panose="020B0604030504040204" pitchFamily="34" charset="0"/>
              </a:rPr>
              <a:t>- первичный, повторный, консультативный приемы </a:t>
            </a:r>
            <a:r>
              <a:rPr lang="ru-RU" altLang="ru-RU" sz="1400" dirty="0">
                <a:solidFill>
                  <a:srgbClr val="000000"/>
                </a:solidFill>
                <a:latin typeface="Arial" panose="020B0604020202020204" pitchFamily="34" charset="0"/>
              </a:rPr>
              <a:t>врачами-терапевтами/педиатрами и врачами-специалистами</a:t>
            </a:r>
            <a:r>
              <a:rPr lang="ru-RU" altLang="ru-RU" sz="1400" dirty="0">
                <a:solidFill>
                  <a:prstClr val="black"/>
                </a:solidFill>
                <a:latin typeface="Verdana" panose="020B0604030504040204" pitchFamily="34" charset="0"/>
              </a:rPr>
              <a:t>;</a:t>
            </a:r>
            <a:endParaRPr lang="ru-RU" altLang="ru-RU" sz="1400" dirty="0">
              <a:solidFill>
                <a:srgbClr val="000000"/>
              </a:solidFill>
              <a:latin typeface="Arial" panose="020B0604020202020204" pitchFamily="34" charset="0"/>
            </a:endParaRPr>
          </a:p>
          <a:p>
            <a:pPr marL="0" indent="0" defTabSz="914400">
              <a:lnSpc>
                <a:spcPct val="100000"/>
              </a:lnSpc>
              <a:spcBef>
                <a:spcPct val="0"/>
              </a:spcBef>
              <a:buNone/>
              <a:tabLst/>
              <a:defRPr/>
            </a:pPr>
            <a:r>
              <a:rPr lang="ru-RU" altLang="ru-RU" sz="1400" dirty="0">
                <a:solidFill>
                  <a:prstClr val="black"/>
                </a:solidFill>
                <a:latin typeface="Verdana" panose="020B0604030504040204" pitchFamily="34" charset="0"/>
              </a:rPr>
              <a:t>- диагностические исследования: лабораторную и инструментальную диагностику (рентгенологической, ультразвуковой, функциональной, эндоскопической, компьютерной томографии);</a:t>
            </a:r>
          </a:p>
          <a:p>
            <a:pPr marL="0" indent="0" defTabSz="914400">
              <a:lnSpc>
                <a:spcPct val="100000"/>
              </a:lnSpc>
              <a:spcBef>
                <a:spcPct val="0"/>
              </a:spcBef>
              <a:buNone/>
              <a:tabLst/>
              <a:defRPr/>
            </a:pPr>
            <a:r>
              <a:rPr lang="ru-RU" altLang="ru-RU" sz="1400" dirty="0">
                <a:solidFill>
                  <a:srgbClr val="000000"/>
                </a:solidFill>
                <a:latin typeface="Arial" panose="020B0604020202020204" pitchFamily="34" charset="0"/>
              </a:rPr>
              <a:t>- оформление медицинской документации (</a:t>
            </a:r>
            <a:r>
              <a:rPr lang="ru-RU" altLang="ru-RU" sz="1400" dirty="0">
                <a:solidFill>
                  <a:prstClr val="black"/>
                </a:solidFill>
                <a:latin typeface="Verdana" panose="020B0604030504040204" pitchFamily="34" charset="0"/>
              </a:rPr>
              <a:t>выдачу листков нетрудоспособности, медицинских справок, выписывание рецептов на приобретение лекарственных препаратов);</a:t>
            </a:r>
          </a:p>
          <a:p>
            <a:pPr marL="0" indent="0" defTabSz="914400">
              <a:lnSpc>
                <a:spcPct val="80000"/>
              </a:lnSpc>
              <a:spcBef>
                <a:spcPts val="350"/>
              </a:spcBef>
              <a:buClr>
                <a:srgbClr val="000000"/>
              </a:buClr>
              <a:buNone/>
              <a:tabLst/>
              <a:defRPr/>
            </a:pPr>
            <a:r>
              <a:rPr lang="ru-RU" altLang="ru-RU" sz="1400" dirty="0">
                <a:solidFill>
                  <a:prstClr val="black"/>
                </a:solidFill>
                <a:latin typeface="Verdana" panose="020B0604030504040204" pitchFamily="34" charset="0"/>
              </a:rPr>
              <a:t>- проведение лечебных манипуляций и процедур, амбулаторных операций;</a:t>
            </a:r>
          </a:p>
          <a:p>
            <a:pPr marL="0" indent="0" algn="just" defTabSz="914400">
              <a:lnSpc>
                <a:spcPct val="100000"/>
              </a:lnSpc>
              <a:spcBef>
                <a:spcPct val="0"/>
              </a:spcBef>
              <a:buNone/>
              <a:tabLst/>
              <a:defRPr/>
            </a:pPr>
            <a:r>
              <a:rPr lang="ru-RU" altLang="ru-RU" sz="1400" dirty="0">
                <a:solidFill>
                  <a:srgbClr val="000000"/>
                </a:solidFill>
                <a:latin typeface="Arial" panose="020B0604020202020204" pitchFamily="34" charset="0"/>
              </a:rPr>
              <a:t>- медицинская помощь на дому оказывается клиентам, которые по состоянию здоровья не могут самостоятельно обратиться в лечебное учреждение; </a:t>
            </a:r>
          </a:p>
          <a:p>
            <a:pPr marL="0" indent="0" defTabSz="914400">
              <a:lnSpc>
                <a:spcPct val="80000"/>
              </a:lnSpc>
              <a:spcBef>
                <a:spcPts val="350"/>
              </a:spcBef>
              <a:buClr>
                <a:srgbClr val="000000"/>
              </a:buClr>
              <a:buNone/>
              <a:tabLst/>
              <a:defRPr/>
            </a:pPr>
            <a:endParaRPr lang="ru-RU" altLang="ru-RU" sz="1400" b="1" dirty="0">
              <a:solidFill>
                <a:srgbClr val="000066"/>
              </a:solidFill>
              <a:effectLst>
                <a:outerShdw blurRad="38100" dist="38100" dir="2700000" algn="tl">
                  <a:srgbClr val="C0C0C0"/>
                </a:outerShdw>
              </a:effectLst>
              <a:latin typeface="Arial" panose="020B0604020202020204" pitchFamily="34" charset="0"/>
            </a:endParaRPr>
          </a:p>
          <a:p>
            <a:pPr marL="0" indent="0" defTabSz="914400">
              <a:lnSpc>
                <a:spcPct val="80000"/>
              </a:lnSpc>
              <a:spcBef>
                <a:spcPts val="350"/>
              </a:spcBef>
              <a:buClr>
                <a:srgbClr val="000000"/>
              </a:buClr>
              <a:buNone/>
              <a:tabLst/>
              <a:defRPr/>
            </a:pPr>
            <a:r>
              <a:rPr lang="ru-RU" altLang="ru-RU" sz="1600" i="1" dirty="0">
                <a:solidFill>
                  <a:schemeClr val="accent1">
                    <a:lumMod val="75000"/>
                  </a:schemeClr>
                </a:solidFill>
                <a:latin typeface="Arial" panose="020B0604020202020204" pitchFamily="34" charset="0"/>
              </a:rPr>
              <a:t>КРУГЛОСУТОЧНЫЙ диспетчерский пульт:</a:t>
            </a:r>
          </a:p>
          <a:p>
            <a:pPr marL="0" indent="0" algn="just" defTabSz="914400">
              <a:lnSpc>
                <a:spcPct val="100000"/>
              </a:lnSpc>
              <a:spcBef>
                <a:spcPct val="0"/>
              </a:spcBef>
              <a:buClr>
                <a:srgbClr val="000000"/>
              </a:buClr>
              <a:buNone/>
              <a:tabLst/>
              <a:defRPr/>
            </a:pPr>
            <a:r>
              <a:rPr lang="ru-RU" altLang="ru-RU" sz="1400" dirty="0">
                <a:solidFill>
                  <a:prstClr val="black"/>
                </a:solidFill>
                <a:latin typeface="Verdana" panose="020B0604030504040204" pitchFamily="34" charset="0"/>
              </a:rPr>
              <a:t>- запись застрахованных  на прием к специалистам по телефону;</a:t>
            </a:r>
          </a:p>
          <a:p>
            <a:pPr marL="0" indent="0" algn="just" defTabSz="914400">
              <a:lnSpc>
                <a:spcPct val="100000"/>
              </a:lnSpc>
              <a:spcBef>
                <a:spcPct val="0"/>
              </a:spcBef>
              <a:buClr>
                <a:srgbClr val="000000"/>
              </a:buClr>
              <a:buNone/>
              <a:tabLst/>
              <a:defRPr/>
            </a:pPr>
            <a:r>
              <a:rPr lang="ru-RU" altLang="ru-RU" sz="1400" dirty="0">
                <a:solidFill>
                  <a:prstClr val="black"/>
                </a:solidFill>
                <a:latin typeface="Verdana" panose="020B0604030504040204" pitchFamily="34" charset="0"/>
              </a:rPr>
              <a:t>- запись застрахованных на высокотехнологичные виды диагностики и лечения, назначенные лечащим врачом;</a:t>
            </a:r>
          </a:p>
          <a:p>
            <a:pPr marL="0" indent="0" algn="just" defTabSz="914400">
              <a:lnSpc>
                <a:spcPct val="100000"/>
              </a:lnSpc>
              <a:spcBef>
                <a:spcPct val="0"/>
              </a:spcBef>
              <a:buClr>
                <a:srgbClr val="000000"/>
              </a:buClr>
              <a:buNone/>
              <a:tabLst/>
              <a:defRPr/>
            </a:pPr>
            <a:r>
              <a:rPr lang="ru-RU" altLang="ru-RU" sz="1400" dirty="0">
                <a:solidFill>
                  <a:prstClr val="black"/>
                </a:solidFill>
                <a:latin typeface="Verdana" panose="020B0604030504040204" pitchFamily="34" charset="0"/>
              </a:rPr>
              <a:t>– организация вызова бригады скорой и неотложно медицинской помощи;</a:t>
            </a:r>
          </a:p>
          <a:p>
            <a:pPr marL="0" indent="0" algn="just" defTabSz="914400">
              <a:lnSpc>
                <a:spcPct val="100000"/>
              </a:lnSpc>
              <a:spcBef>
                <a:spcPct val="0"/>
              </a:spcBef>
              <a:buClr>
                <a:srgbClr val="000000"/>
              </a:buClr>
              <a:buNone/>
              <a:tabLst/>
              <a:defRPr/>
            </a:pPr>
            <a:r>
              <a:rPr lang="ru-RU" altLang="ru-RU" sz="1400" dirty="0">
                <a:solidFill>
                  <a:prstClr val="black"/>
                </a:solidFill>
                <a:latin typeface="Verdana" panose="020B0604030504040204" pitchFamily="34" charset="0"/>
              </a:rPr>
              <a:t>- организация госпитализации в стационар по экстренным и плановым показаниям; </a:t>
            </a:r>
          </a:p>
          <a:p>
            <a:pPr marL="0" indent="0" algn="just" defTabSz="914400">
              <a:lnSpc>
                <a:spcPct val="100000"/>
              </a:lnSpc>
              <a:spcBef>
                <a:spcPct val="0"/>
              </a:spcBef>
              <a:buClr>
                <a:srgbClr val="000000"/>
              </a:buClr>
              <a:buNone/>
              <a:tabLst/>
              <a:defRPr/>
            </a:pPr>
            <a:r>
              <a:rPr lang="ru-RU" altLang="ru-RU" sz="1400" dirty="0">
                <a:solidFill>
                  <a:prstClr val="black"/>
                </a:solidFill>
                <a:latin typeface="Verdana" panose="020B0604030504040204" pitchFamily="34" charset="0"/>
              </a:rPr>
              <a:t>- помощь в решении организационных проблем при получении медицинской помощи в   лечебно- профилактических учреждениях.</a:t>
            </a:r>
          </a:p>
          <a:p>
            <a:pPr marL="285750" indent="-285750" defTabSz="914400">
              <a:lnSpc>
                <a:spcPct val="80000"/>
              </a:lnSpc>
              <a:spcBef>
                <a:spcPts val="350"/>
              </a:spcBef>
              <a:buClr>
                <a:srgbClr val="000000"/>
              </a:buClr>
              <a:buFontTx/>
              <a:buChar char="-"/>
              <a:tabLst/>
              <a:defRPr/>
            </a:pPr>
            <a:endParaRPr lang="ru-RU" altLang="ru-RU" sz="1400" dirty="0">
              <a:solidFill>
                <a:srgbClr val="000000"/>
              </a:solidFill>
              <a:latin typeface="Arial" panose="020B0604020202020204" pitchFamily="34" charset="0"/>
            </a:endParaRPr>
          </a:p>
          <a:p>
            <a:pPr marL="0" indent="0" defTabSz="914400">
              <a:lnSpc>
                <a:spcPct val="80000"/>
              </a:lnSpc>
              <a:spcBef>
                <a:spcPts val="350"/>
              </a:spcBef>
              <a:buClr>
                <a:srgbClr val="000000"/>
              </a:buClr>
              <a:buNone/>
              <a:tabLst/>
              <a:defRPr/>
            </a:pPr>
            <a:endParaRPr lang="ru-RU" altLang="ru-RU" sz="1400" dirty="0">
              <a:solidFill>
                <a:prstClr val="black"/>
              </a:solidFill>
              <a:latin typeface="Verdana" panose="020B0604030504040204" pitchFamily="34" charset="0"/>
            </a:endParaRPr>
          </a:p>
          <a:p>
            <a:pPr marL="0" indent="0" defTabSz="914400">
              <a:lnSpc>
                <a:spcPct val="80000"/>
              </a:lnSpc>
              <a:spcBef>
                <a:spcPts val="350"/>
              </a:spcBef>
              <a:buClr>
                <a:srgbClr val="000000"/>
              </a:buClr>
              <a:buNone/>
              <a:tabLst/>
              <a:defRPr/>
            </a:pPr>
            <a:endParaRPr lang="ru-RU" altLang="ru-RU" sz="1400" dirty="0">
              <a:solidFill>
                <a:srgbClr val="000000"/>
              </a:solidFill>
              <a:latin typeface="Arial" panose="020B0604020202020204" pitchFamily="34" charset="0"/>
            </a:endParaRPr>
          </a:p>
          <a:p>
            <a:pPr marL="0" indent="0" defTabSz="914400">
              <a:lnSpc>
                <a:spcPct val="100000"/>
              </a:lnSpc>
              <a:spcBef>
                <a:spcPct val="0"/>
              </a:spcBef>
              <a:buNone/>
              <a:tabLst/>
              <a:defRPr/>
            </a:pPr>
            <a:r>
              <a:rPr lang="ru-RU" altLang="ru-RU" sz="1400" dirty="0">
                <a:solidFill>
                  <a:prstClr val="black"/>
                </a:solidFill>
                <a:latin typeface="Verdana" panose="020B0604030504040204" pitchFamily="34" charset="0"/>
              </a:rPr>
              <a:t> </a:t>
            </a:r>
            <a:endParaRPr lang="ru-RU" altLang="ru-RU" sz="1400" dirty="0">
              <a:solidFill>
                <a:srgbClr val="000000"/>
              </a:solidFill>
              <a:latin typeface="Arial" panose="020B0604020202020204" pitchFamily="34" charset="0"/>
            </a:endParaRPr>
          </a:p>
          <a:p>
            <a:pPr marL="0" indent="0" defTabSz="914400">
              <a:lnSpc>
                <a:spcPct val="100000"/>
              </a:lnSpc>
              <a:spcBef>
                <a:spcPct val="0"/>
              </a:spcBef>
              <a:buNone/>
              <a:tabLst/>
              <a:defRPr/>
            </a:pPr>
            <a:endParaRPr lang="ru-RU" altLang="ru-RU" sz="1400" dirty="0">
              <a:solidFill>
                <a:prstClr val="black"/>
              </a:solidFill>
              <a:latin typeface="Verdana" panose="020B0604030504040204" pitchFamily="34" charset="0"/>
            </a:endParaRPr>
          </a:p>
          <a:p>
            <a:pPr marL="0" indent="0" defTabSz="914400">
              <a:lnSpc>
                <a:spcPct val="80000"/>
              </a:lnSpc>
              <a:spcBef>
                <a:spcPts val="350"/>
              </a:spcBef>
              <a:buClr>
                <a:srgbClr val="000000"/>
              </a:buClr>
              <a:buNone/>
              <a:tabLst/>
              <a:defRPr/>
            </a:pPr>
            <a:endParaRPr lang="ru-RU" altLang="ru-RU" sz="1400" dirty="0">
              <a:solidFill>
                <a:srgbClr val="000000"/>
              </a:solidFill>
              <a:latin typeface="Arial" panose="020B0604020202020204" pitchFamily="34" charset="0"/>
            </a:endParaRPr>
          </a:p>
          <a:p>
            <a:pPr marL="0" indent="0" defTabSz="914400">
              <a:lnSpc>
                <a:spcPct val="100000"/>
              </a:lnSpc>
              <a:spcBef>
                <a:spcPct val="0"/>
              </a:spcBef>
              <a:buNone/>
              <a:tabLst/>
              <a:defRPr/>
            </a:pPr>
            <a:endParaRPr lang="ru-RU" altLang="ru-RU" sz="1400" dirty="0">
              <a:solidFill>
                <a:prstClr val="black"/>
              </a:solidFill>
              <a:latin typeface="Verdana" panose="020B0604030504040204" pitchFamily="34" charset="0"/>
            </a:endParaRPr>
          </a:p>
          <a:p>
            <a:pPr>
              <a:lnSpc>
                <a:spcPct val="80000"/>
              </a:lnSpc>
              <a:spcBef>
                <a:spcPts val="350"/>
              </a:spcBef>
              <a:buNone/>
              <a:defRPr/>
            </a:pPr>
            <a:endParaRPr lang="en-US" altLang="ru-RU" sz="1400" dirty="0">
              <a:solidFill>
                <a:srgbClr val="000000"/>
              </a:solidFill>
              <a:latin typeface="Arial" panose="020B0604020202020204" pitchFamily="34" charset="0"/>
            </a:endParaRPr>
          </a:p>
        </p:txBody>
      </p:sp>
      <p:sp>
        <p:nvSpPr>
          <p:cNvPr id="52228" name="Rectangle 9"/>
          <p:cNvSpPr>
            <a:spLocks noChangeArrowheads="1"/>
          </p:cNvSpPr>
          <p:nvPr/>
        </p:nvSpPr>
        <p:spPr bwMode="auto">
          <a:xfrm>
            <a:off x="1774826" y="115889"/>
            <a:ext cx="8435975"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defTabSz="449263">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800" b="1" u="sng">
                <a:solidFill>
                  <a:srgbClr val="0070C0"/>
                </a:solidFill>
                <a:latin typeface="Arial" panose="020B0604020202020204" pitchFamily="34" charset="0"/>
              </a:rPr>
              <a:t>Виды медицинской помощи, оказываемой в рамках ДМС</a:t>
            </a:r>
          </a:p>
          <a:p>
            <a:pPr eaLnBrk="1" hangingPunct="1">
              <a:lnSpc>
                <a:spcPct val="100000"/>
              </a:lnSpc>
              <a:spcBef>
                <a:spcPct val="0"/>
              </a:spcBef>
              <a:buFontTx/>
              <a:buNone/>
            </a:pPr>
            <a:r>
              <a:rPr lang="ru-RU" altLang="ru-RU" sz="1200" b="1">
                <a:solidFill>
                  <a:srgbClr val="0070C0"/>
                </a:solidFill>
                <a:latin typeface="Arial" panose="020B0604020202020204" pitchFamily="34" charset="0"/>
              </a:rPr>
              <a:t>(в соответствии с Постановление Правительства РФ от 4 октября 2012 г. N 1006 "Об утверждении Правил предоставления медицинскими организациями платных медицинских услуг") </a:t>
            </a:r>
            <a:endParaRPr lang="ru-RU" altLang="ru-RU" sz="1600" b="1">
              <a:solidFill>
                <a:srgbClr val="0070C0"/>
              </a:solidFill>
              <a:latin typeface="Arial" panose="020B0604020202020204" pitchFamily="34" charset="0"/>
            </a:endParaRPr>
          </a:p>
        </p:txBody>
      </p:sp>
      <p:pic>
        <p:nvPicPr>
          <p:cNvPr id="52229"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1235075"/>
            <a:ext cx="13938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Рисунок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83788" y="115889"/>
            <a:ext cx="531812"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Номер слайда 3"/>
          <p:cNvSpPr>
            <a:spLocks noGrp="1"/>
          </p:cNvSpPr>
          <p:nvPr>
            <p:ph type="sldNum" sz="quarter" idx="12"/>
          </p:nvPr>
        </p:nvSpPr>
        <p:spPr bwMode="auto">
          <a:xfrm>
            <a:off x="10004426" y="6524626"/>
            <a:ext cx="37147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r>
              <a:rPr lang="ru-RU" altLang="ru-RU" sz="1200">
                <a:solidFill>
                  <a:srgbClr val="0C0C0C"/>
                </a:solidFill>
                <a:latin typeface="Arial" panose="020B0604020202020204" pitchFamily="34" charset="0"/>
              </a:rPr>
              <a:t>13</a:t>
            </a:r>
          </a:p>
        </p:txBody>
      </p:sp>
      <p:pic>
        <p:nvPicPr>
          <p:cNvPr id="52232" name="Рисунок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70051" y="4597400"/>
            <a:ext cx="1871663"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99546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dspretty.ru/wp-content/uploads/2013/11/white-paper-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54274" name="Text Box 7"/>
          <p:cNvSpPr txBox="1">
            <a:spLocks noChangeArrowheads="1"/>
          </p:cNvSpPr>
          <p:nvPr/>
        </p:nvSpPr>
        <p:spPr bwMode="auto">
          <a:xfrm>
            <a:off x="3071814" y="717551"/>
            <a:ext cx="6840537"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49263">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ru-RU" altLang="ru-RU" sz="1600" i="1">
                <a:solidFill>
                  <a:srgbClr val="2E75B6"/>
                </a:solidFill>
                <a:latin typeface="Arial" panose="020B0604020202020204" pitchFamily="34" charset="0"/>
              </a:rPr>
              <a:t>Экстренная или плановая госпитализация обычно включает в себя: </a:t>
            </a:r>
            <a:r>
              <a:rPr lang="ru-RU" altLang="ru-RU" sz="1600">
                <a:solidFill>
                  <a:srgbClr val="009900"/>
                </a:solidFill>
                <a:latin typeface="Arial" panose="020B0604020202020204" pitchFamily="34" charset="0"/>
              </a:rPr>
              <a:t/>
            </a:r>
            <a:br>
              <a:rPr lang="ru-RU" altLang="ru-RU" sz="1600">
                <a:solidFill>
                  <a:srgbClr val="009900"/>
                </a:solidFill>
                <a:latin typeface="Arial" panose="020B0604020202020204" pitchFamily="34" charset="0"/>
              </a:rPr>
            </a:br>
            <a:r>
              <a:rPr lang="ru-RU" altLang="ru-RU" sz="1600">
                <a:solidFill>
                  <a:srgbClr val="009900"/>
                </a:solidFill>
                <a:latin typeface="Arial" panose="020B0604020202020204" pitchFamily="34" charset="0"/>
              </a:rPr>
              <a:t/>
            </a:r>
            <a:br>
              <a:rPr lang="ru-RU" altLang="ru-RU" sz="1600">
                <a:solidFill>
                  <a:srgbClr val="009900"/>
                </a:solidFill>
                <a:latin typeface="Arial" panose="020B0604020202020204" pitchFamily="34" charset="0"/>
              </a:rPr>
            </a:br>
            <a:endParaRPr lang="ru-RU" altLang="ru-RU" sz="1600">
              <a:solidFill>
                <a:srgbClr val="009900"/>
              </a:solidFill>
              <a:latin typeface="Arial" panose="020B0604020202020204" pitchFamily="34" charset="0"/>
            </a:endParaRPr>
          </a:p>
        </p:txBody>
      </p:sp>
      <p:sp>
        <p:nvSpPr>
          <p:cNvPr id="54275" name="Rectangle 8"/>
          <p:cNvSpPr>
            <a:spLocks noChangeArrowheads="1"/>
          </p:cNvSpPr>
          <p:nvPr/>
        </p:nvSpPr>
        <p:spPr bwMode="auto">
          <a:xfrm>
            <a:off x="3503613" y="804864"/>
            <a:ext cx="6913562" cy="586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ru-RU" altLang="ru-RU" sz="1400">
                <a:solidFill>
                  <a:srgbClr val="000000"/>
                </a:solidFill>
                <a:latin typeface="Verdana" panose="020B0604030504040204" pitchFamily="34" charset="0"/>
              </a:rPr>
              <a:t>- пребывание в стандартной маломестной палате, питание и уход медперсонала;</a:t>
            </a:r>
          </a:p>
          <a:p>
            <a:pPr>
              <a:lnSpc>
                <a:spcPct val="100000"/>
              </a:lnSpc>
              <a:spcBef>
                <a:spcPct val="0"/>
              </a:spcBef>
              <a:buFont typeface="Arial" panose="020B0604020202020204" pitchFamily="34" charset="0"/>
              <a:buNone/>
            </a:pPr>
            <a:r>
              <a:rPr lang="ru-RU" altLang="ru-RU" sz="1400">
                <a:solidFill>
                  <a:srgbClr val="000000"/>
                </a:solidFill>
                <a:latin typeface="Verdana" panose="020B0604030504040204" pitchFamily="34" charset="0"/>
              </a:rPr>
              <a:t>- пребывание в отделении интенсивной терапии, реанимационные мероприятия;</a:t>
            </a:r>
          </a:p>
          <a:p>
            <a:pPr>
              <a:lnSpc>
                <a:spcPct val="100000"/>
              </a:lnSpc>
              <a:spcBef>
                <a:spcPct val="0"/>
              </a:spcBef>
              <a:buFont typeface="Arial" panose="020B0604020202020204" pitchFamily="34" charset="0"/>
              <a:buNone/>
            </a:pPr>
            <a:r>
              <a:rPr lang="ru-RU" altLang="ru-RU" sz="1400">
                <a:solidFill>
                  <a:srgbClr val="000000"/>
                </a:solidFill>
                <a:latin typeface="Verdana" panose="020B0604030504040204" pitchFamily="34" charset="0"/>
              </a:rPr>
              <a:t>- диагностические лабораторные исследования;</a:t>
            </a:r>
          </a:p>
          <a:p>
            <a:pPr>
              <a:lnSpc>
                <a:spcPct val="100000"/>
              </a:lnSpc>
              <a:spcBef>
                <a:spcPct val="0"/>
              </a:spcBef>
              <a:buFont typeface="Arial" panose="020B0604020202020204" pitchFamily="34" charset="0"/>
              <a:buNone/>
            </a:pPr>
            <a:r>
              <a:rPr lang="ru-RU" altLang="ru-RU" sz="1400">
                <a:solidFill>
                  <a:srgbClr val="000000"/>
                </a:solidFill>
                <a:latin typeface="Verdana" panose="020B0604030504040204" pitchFamily="34" charset="0"/>
              </a:rPr>
              <a:t>- диагностические и лечебные инструментальные манипуляции;</a:t>
            </a:r>
          </a:p>
          <a:p>
            <a:pPr>
              <a:lnSpc>
                <a:spcPct val="100000"/>
              </a:lnSpc>
              <a:spcBef>
                <a:spcPct val="0"/>
              </a:spcBef>
              <a:buFont typeface="Arial" panose="020B0604020202020204" pitchFamily="34" charset="0"/>
              <a:buNone/>
            </a:pPr>
            <a:r>
              <a:rPr lang="ru-RU" altLang="ru-RU" sz="1400">
                <a:solidFill>
                  <a:srgbClr val="000000"/>
                </a:solidFill>
                <a:latin typeface="Verdana" panose="020B0604030504040204" pitchFamily="34" charset="0"/>
              </a:rPr>
              <a:t>- лечебные манипуляции и процедуры, осуществляемые врачами и средним медперсоналом и др.</a:t>
            </a:r>
            <a:r>
              <a:rPr lang="ru-RU" altLang="ru-RU" sz="1400"/>
              <a:t> </a:t>
            </a:r>
          </a:p>
          <a:p>
            <a:pPr>
              <a:lnSpc>
                <a:spcPct val="100000"/>
              </a:lnSpc>
              <a:spcBef>
                <a:spcPct val="0"/>
              </a:spcBef>
              <a:buFont typeface="Arial" panose="020B0604020202020204" pitchFamily="34" charset="0"/>
              <a:buNone/>
            </a:pPr>
            <a:r>
              <a:rPr lang="ru-RU" altLang="ru-RU" sz="1400">
                <a:solidFill>
                  <a:srgbClr val="000000"/>
                </a:solidFill>
                <a:latin typeface="Verdana" panose="020B0604030504040204" pitchFamily="34" charset="0"/>
              </a:rPr>
              <a:t>- обеспечение медикаментами и медицинскими материалами.</a:t>
            </a:r>
          </a:p>
          <a:p>
            <a:pPr>
              <a:lnSpc>
                <a:spcPct val="100000"/>
              </a:lnSpc>
              <a:spcBef>
                <a:spcPct val="0"/>
              </a:spcBef>
              <a:buFont typeface="Arial" panose="020B0604020202020204" pitchFamily="34" charset="0"/>
              <a:buNone/>
            </a:pPr>
            <a:endParaRPr lang="ru-RU" altLang="ru-RU" sz="1400">
              <a:solidFill>
                <a:srgbClr val="000000"/>
              </a:solidFill>
              <a:latin typeface="Verdana" panose="020B0604030504040204" pitchFamily="34" charset="0"/>
            </a:endParaRPr>
          </a:p>
          <a:p>
            <a:pPr>
              <a:lnSpc>
                <a:spcPct val="80000"/>
              </a:lnSpc>
              <a:spcBef>
                <a:spcPts val="350"/>
              </a:spcBef>
              <a:buClr>
                <a:srgbClr val="000000"/>
              </a:buClr>
              <a:buNone/>
            </a:pPr>
            <a:r>
              <a:rPr lang="ru-RU" altLang="ru-RU" sz="1600" i="1">
                <a:solidFill>
                  <a:srgbClr val="2E75B6"/>
                </a:solidFill>
                <a:latin typeface="Arial" panose="020B0604020202020204" pitchFamily="34" charset="0"/>
              </a:rPr>
              <a:t>Стоматология.</a:t>
            </a:r>
          </a:p>
          <a:p>
            <a:pPr algn="just">
              <a:lnSpc>
                <a:spcPct val="100000"/>
              </a:lnSpc>
              <a:spcBef>
                <a:spcPct val="0"/>
              </a:spcBef>
              <a:buClr>
                <a:srgbClr val="000000"/>
              </a:buClr>
              <a:buFont typeface="Arial" panose="020B0604020202020204" pitchFamily="34" charset="0"/>
              <a:buNone/>
            </a:pPr>
            <a:r>
              <a:rPr lang="ru-RU" altLang="ru-RU" sz="1400" i="1">
                <a:solidFill>
                  <a:srgbClr val="000000"/>
                </a:solidFill>
                <a:latin typeface="Verdana" panose="020B0604030504040204" pitchFamily="34" charset="0"/>
              </a:rPr>
              <a:t>Неотложная стоматология:</a:t>
            </a:r>
          </a:p>
          <a:p>
            <a:pPr algn="just">
              <a:lnSpc>
                <a:spcPct val="100000"/>
              </a:lnSpc>
              <a:spcBef>
                <a:spcPct val="0"/>
              </a:spcBef>
              <a:buClr>
                <a:srgbClr val="000000"/>
              </a:buClr>
              <a:buFont typeface="Arial" panose="020B0604020202020204" pitchFamily="34" charset="0"/>
              <a:buNone/>
            </a:pPr>
            <a:r>
              <a:rPr lang="ru-RU" altLang="ru-RU" sz="1400">
                <a:solidFill>
                  <a:srgbClr val="000000"/>
                </a:solidFill>
                <a:latin typeface="Verdana" panose="020B0604030504040204" pitchFamily="34" charset="0"/>
              </a:rPr>
              <a:t>- оказание стоматологической помощи при острой боли;</a:t>
            </a:r>
          </a:p>
          <a:p>
            <a:pPr algn="just">
              <a:lnSpc>
                <a:spcPct val="100000"/>
              </a:lnSpc>
              <a:spcBef>
                <a:spcPct val="0"/>
              </a:spcBef>
              <a:buClr>
                <a:srgbClr val="000000"/>
              </a:buClr>
              <a:buFont typeface="Arial" panose="020B0604020202020204" pitchFamily="34" charset="0"/>
              <a:buNone/>
            </a:pPr>
            <a:r>
              <a:rPr lang="ru-RU" altLang="ru-RU" sz="1400">
                <a:solidFill>
                  <a:srgbClr val="000000"/>
                </a:solidFill>
                <a:latin typeface="Verdana" panose="020B0604030504040204" pitchFamily="34" charset="0"/>
              </a:rPr>
              <a:t>- осмотр, диагностика и консультация стоматолога;</a:t>
            </a:r>
          </a:p>
          <a:p>
            <a:pPr algn="just">
              <a:lnSpc>
                <a:spcPct val="100000"/>
              </a:lnSpc>
              <a:spcBef>
                <a:spcPct val="0"/>
              </a:spcBef>
              <a:buClr>
                <a:srgbClr val="000000"/>
              </a:buClr>
              <a:buFont typeface="Arial" panose="020B0604020202020204" pitchFamily="34" charset="0"/>
              <a:buNone/>
            </a:pPr>
            <a:r>
              <a:rPr lang="ru-RU" altLang="ru-RU" sz="1400">
                <a:solidFill>
                  <a:srgbClr val="000000"/>
                </a:solidFill>
                <a:latin typeface="Verdana" panose="020B0604030504040204" pitchFamily="34" charset="0"/>
              </a:rPr>
              <a:t>- анестезия;</a:t>
            </a:r>
          </a:p>
          <a:p>
            <a:pPr algn="just">
              <a:lnSpc>
                <a:spcPct val="100000"/>
              </a:lnSpc>
              <a:spcBef>
                <a:spcPct val="0"/>
              </a:spcBef>
              <a:buClr>
                <a:srgbClr val="000000"/>
              </a:buClr>
              <a:buFont typeface="Arial" panose="020B0604020202020204" pitchFamily="34" charset="0"/>
              <a:buNone/>
            </a:pPr>
            <a:r>
              <a:rPr lang="ru-RU" altLang="ru-RU" sz="1400">
                <a:solidFill>
                  <a:srgbClr val="000000"/>
                </a:solidFill>
                <a:latin typeface="Verdana" panose="020B0604030504040204" pitchFamily="34" charset="0"/>
              </a:rPr>
              <a:t>- Рентген диагностика по медицинским показаниям;</a:t>
            </a:r>
          </a:p>
          <a:p>
            <a:pPr algn="just">
              <a:lnSpc>
                <a:spcPct val="100000"/>
              </a:lnSpc>
              <a:spcBef>
                <a:spcPct val="0"/>
              </a:spcBef>
              <a:buClr>
                <a:srgbClr val="000000"/>
              </a:buClr>
              <a:buFont typeface="Arial" panose="020B0604020202020204" pitchFamily="34" charset="0"/>
              <a:buNone/>
            </a:pPr>
            <a:r>
              <a:rPr lang="ru-RU" altLang="ru-RU" sz="1400">
                <a:solidFill>
                  <a:srgbClr val="000000"/>
                </a:solidFill>
                <a:latin typeface="Verdana" panose="020B0604030504040204" pitchFamily="34" charset="0"/>
              </a:rPr>
              <a:t>- удаление зубов и корней по медицинским показаниям;</a:t>
            </a:r>
          </a:p>
          <a:p>
            <a:pPr algn="just">
              <a:lnSpc>
                <a:spcPct val="100000"/>
              </a:lnSpc>
              <a:spcBef>
                <a:spcPct val="0"/>
              </a:spcBef>
              <a:buClr>
                <a:srgbClr val="000000"/>
              </a:buClr>
              <a:buFont typeface="Arial" panose="020B0604020202020204" pitchFamily="34" charset="0"/>
              <a:buNone/>
            </a:pPr>
            <a:r>
              <a:rPr lang="ru-RU" altLang="ru-RU" sz="1400">
                <a:solidFill>
                  <a:srgbClr val="000000"/>
                </a:solidFill>
                <a:latin typeface="Verdana" panose="020B0604030504040204" pitchFamily="34" charset="0"/>
              </a:rPr>
              <a:t>- вскрытие корневых каналов;</a:t>
            </a:r>
          </a:p>
          <a:p>
            <a:pPr algn="just">
              <a:lnSpc>
                <a:spcPct val="100000"/>
              </a:lnSpc>
              <a:spcBef>
                <a:spcPct val="0"/>
              </a:spcBef>
              <a:buClr>
                <a:srgbClr val="000000"/>
              </a:buClr>
              <a:buFont typeface="Arial" panose="020B0604020202020204" pitchFamily="34" charset="0"/>
              <a:buNone/>
            </a:pPr>
            <a:r>
              <a:rPr lang="ru-RU" altLang="ru-RU" sz="1400">
                <a:solidFill>
                  <a:srgbClr val="000000"/>
                </a:solidFill>
                <a:latin typeface="Verdana" panose="020B0604030504040204" pitchFamily="34" charset="0"/>
              </a:rPr>
              <a:t>- наложение временной пломбы;</a:t>
            </a:r>
          </a:p>
          <a:p>
            <a:pPr algn="just">
              <a:lnSpc>
                <a:spcPct val="100000"/>
              </a:lnSpc>
              <a:spcBef>
                <a:spcPct val="0"/>
              </a:spcBef>
              <a:buClr>
                <a:srgbClr val="000000"/>
              </a:buClr>
              <a:buFont typeface="Arial" panose="020B0604020202020204" pitchFamily="34" charset="0"/>
              <a:buNone/>
            </a:pPr>
            <a:endParaRPr lang="ru-RU" altLang="ru-RU" sz="1400">
              <a:solidFill>
                <a:srgbClr val="000000"/>
              </a:solidFill>
              <a:latin typeface="Verdana" panose="020B0604030504040204" pitchFamily="34" charset="0"/>
            </a:endParaRPr>
          </a:p>
          <a:p>
            <a:pPr algn="just">
              <a:lnSpc>
                <a:spcPct val="100000"/>
              </a:lnSpc>
              <a:spcBef>
                <a:spcPct val="0"/>
              </a:spcBef>
              <a:buClr>
                <a:srgbClr val="000000"/>
              </a:buClr>
              <a:buFont typeface="Arial" panose="020B0604020202020204" pitchFamily="34" charset="0"/>
              <a:buNone/>
            </a:pPr>
            <a:r>
              <a:rPr lang="ru-RU" altLang="ru-RU" sz="1400" i="1">
                <a:solidFill>
                  <a:srgbClr val="000000"/>
                </a:solidFill>
                <a:latin typeface="Verdana" panose="020B0604030504040204" pitchFamily="34" charset="0"/>
              </a:rPr>
              <a:t>Плановая стоматология:</a:t>
            </a:r>
          </a:p>
          <a:p>
            <a:pPr algn="just">
              <a:lnSpc>
                <a:spcPct val="100000"/>
              </a:lnSpc>
              <a:spcBef>
                <a:spcPct val="0"/>
              </a:spcBef>
              <a:buClr>
                <a:srgbClr val="000000"/>
              </a:buClr>
              <a:buFont typeface="Arial" panose="020B0604020202020204" pitchFamily="34" charset="0"/>
              <a:buNone/>
            </a:pPr>
            <a:r>
              <a:rPr lang="ru-RU" altLang="ru-RU" sz="1400">
                <a:solidFill>
                  <a:srgbClr val="000000"/>
                </a:solidFill>
                <a:latin typeface="Verdana" panose="020B0604030504040204" pitchFamily="34" charset="0"/>
              </a:rPr>
              <a:t>- осмотр, диагностика и консультация стоматолога;</a:t>
            </a:r>
          </a:p>
          <a:p>
            <a:pPr algn="just">
              <a:lnSpc>
                <a:spcPct val="100000"/>
              </a:lnSpc>
              <a:spcBef>
                <a:spcPct val="0"/>
              </a:spcBef>
              <a:buClr>
                <a:srgbClr val="000000"/>
              </a:buClr>
              <a:buFont typeface="Arial" panose="020B0604020202020204" pitchFamily="34" charset="0"/>
              <a:buNone/>
            </a:pPr>
            <a:r>
              <a:rPr lang="ru-RU" altLang="ru-RU" sz="1400">
                <a:solidFill>
                  <a:srgbClr val="000000"/>
                </a:solidFill>
                <a:latin typeface="Verdana" panose="020B0604030504040204" pitchFamily="34" charset="0"/>
              </a:rPr>
              <a:t>- анестезия;</a:t>
            </a:r>
          </a:p>
          <a:p>
            <a:pPr algn="just">
              <a:lnSpc>
                <a:spcPct val="100000"/>
              </a:lnSpc>
              <a:spcBef>
                <a:spcPct val="0"/>
              </a:spcBef>
              <a:buClr>
                <a:srgbClr val="000000"/>
              </a:buClr>
              <a:buFont typeface="Arial" panose="020B0604020202020204" pitchFamily="34" charset="0"/>
              <a:buNone/>
            </a:pPr>
            <a:r>
              <a:rPr lang="ru-RU" altLang="ru-RU" sz="1400">
                <a:solidFill>
                  <a:srgbClr val="000000"/>
                </a:solidFill>
                <a:latin typeface="Verdana" panose="020B0604030504040204" pitchFamily="34" charset="0"/>
              </a:rPr>
              <a:t>- лечение кариеса, пульпита, периодонтита;</a:t>
            </a:r>
          </a:p>
          <a:p>
            <a:pPr algn="just">
              <a:lnSpc>
                <a:spcPct val="100000"/>
              </a:lnSpc>
              <a:spcBef>
                <a:spcPct val="0"/>
              </a:spcBef>
              <a:buClr>
                <a:srgbClr val="000000"/>
              </a:buClr>
              <a:buFont typeface="Arial" panose="020B0604020202020204" pitchFamily="34" charset="0"/>
              <a:buNone/>
            </a:pPr>
            <a:r>
              <a:rPr lang="ru-RU" altLang="ru-RU" sz="1400">
                <a:solidFill>
                  <a:srgbClr val="000000"/>
                </a:solidFill>
                <a:latin typeface="Verdana" panose="020B0604030504040204" pitchFamily="34" charset="0"/>
              </a:rPr>
              <a:t>- постановка постоянных пломб, включая фотополимерные;</a:t>
            </a:r>
          </a:p>
          <a:p>
            <a:pPr algn="just">
              <a:lnSpc>
                <a:spcPct val="100000"/>
              </a:lnSpc>
              <a:spcBef>
                <a:spcPct val="0"/>
              </a:spcBef>
              <a:buClr>
                <a:srgbClr val="000000"/>
              </a:buClr>
              <a:buFont typeface="Arial" panose="020B0604020202020204" pitchFamily="34" charset="0"/>
              <a:buNone/>
            </a:pPr>
            <a:r>
              <a:rPr lang="ru-RU" altLang="ru-RU" sz="1400">
                <a:solidFill>
                  <a:srgbClr val="000000"/>
                </a:solidFill>
                <a:latin typeface="Verdana" panose="020B0604030504040204" pitchFamily="34" charset="0"/>
              </a:rPr>
              <a:t>- протезирование, </a:t>
            </a:r>
            <a:r>
              <a:rPr lang="ru-RU" altLang="ru-RU" sz="1400" i="1">
                <a:solidFill>
                  <a:srgbClr val="000000"/>
                </a:solidFill>
                <a:latin typeface="Verdana" panose="020B0604030504040204" pitchFamily="34" charset="0"/>
              </a:rPr>
              <a:t>необходимое вследствие челюстно-лицевой травмы;</a:t>
            </a:r>
          </a:p>
          <a:p>
            <a:pPr algn="just">
              <a:lnSpc>
                <a:spcPct val="100000"/>
              </a:lnSpc>
              <a:spcBef>
                <a:spcPct val="0"/>
              </a:spcBef>
              <a:buClr>
                <a:srgbClr val="000000"/>
              </a:buClr>
              <a:buFont typeface="Arial" panose="020B0604020202020204" pitchFamily="34" charset="0"/>
              <a:buNone/>
            </a:pPr>
            <a:r>
              <a:rPr lang="ru-RU" altLang="ru-RU" sz="1400">
                <a:solidFill>
                  <a:srgbClr val="000000"/>
                </a:solidFill>
                <a:latin typeface="Verdana" panose="020B0604030504040204" pitchFamily="34" charset="0"/>
              </a:rPr>
              <a:t>- снятие твердых зубных отложений один раз в год.</a:t>
            </a:r>
          </a:p>
          <a:p>
            <a:pPr algn="just">
              <a:lnSpc>
                <a:spcPct val="100000"/>
              </a:lnSpc>
              <a:spcBef>
                <a:spcPct val="0"/>
              </a:spcBef>
              <a:buClr>
                <a:srgbClr val="000000"/>
              </a:buClr>
              <a:buFont typeface="Arial" panose="020B0604020202020204" pitchFamily="34" charset="0"/>
              <a:buNone/>
            </a:pPr>
            <a:endParaRPr lang="ru-RU" altLang="ru-RU" sz="1400" i="1">
              <a:solidFill>
                <a:srgbClr val="000000"/>
              </a:solidFill>
              <a:latin typeface="Verdana" panose="020B0604030504040204" pitchFamily="34" charset="0"/>
            </a:endParaRPr>
          </a:p>
          <a:p>
            <a:pPr algn="just">
              <a:lnSpc>
                <a:spcPct val="100000"/>
              </a:lnSpc>
              <a:spcBef>
                <a:spcPct val="0"/>
              </a:spcBef>
              <a:buClr>
                <a:srgbClr val="000000"/>
              </a:buClr>
              <a:buFont typeface="Arial" panose="020B0604020202020204" pitchFamily="34" charset="0"/>
              <a:buNone/>
            </a:pPr>
            <a:endParaRPr lang="ru-RU" altLang="ru-RU" sz="1400">
              <a:solidFill>
                <a:srgbClr val="000000"/>
              </a:solidFill>
              <a:latin typeface="Verdana" panose="020B0604030504040204" pitchFamily="34" charset="0"/>
            </a:endParaRPr>
          </a:p>
          <a:p>
            <a:pPr algn="just">
              <a:lnSpc>
                <a:spcPct val="100000"/>
              </a:lnSpc>
              <a:spcBef>
                <a:spcPct val="0"/>
              </a:spcBef>
              <a:buClr>
                <a:srgbClr val="000000"/>
              </a:buClr>
              <a:buFont typeface="Arial" panose="020B0604020202020204" pitchFamily="34" charset="0"/>
              <a:buNone/>
            </a:pPr>
            <a:r>
              <a:rPr lang="ru-RU" altLang="ru-RU" sz="1400">
                <a:solidFill>
                  <a:srgbClr val="000000"/>
                </a:solidFill>
                <a:latin typeface="Verdana" panose="020B0604030504040204" pitchFamily="34" charset="0"/>
              </a:rPr>
              <a:t> </a:t>
            </a:r>
            <a:endParaRPr lang="en-US" altLang="ru-RU" sz="1400">
              <a:solidFill>
                <a:srgbClr val="000000"/>
              </a:solidFill>
              <a:latin typeface="Arial" panose="020B0604020202020204" pitchFamily="34" charset="0"/>
            </a:endParaRPr>
          </a:p>
        </p:txBody>
      </p:sp>
      <p:sp>
        <p:nvSpPr>
          <p:cNvPr id="54276" name="Rectangle 9"/>
          <p:cNvSpPr>
            <a:spLocks noChangeArrowheads="1"/>
          </p:cNvSpPr>
          <p:nvPr/>
        </p:nvSpPr>
        <p:spPr bwMode="auto">
          <a:xfrm>
            <a:off x="1981200" y="115889"/>
            <a:ext cx="8229600"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defTabSz="449263">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600" b="1" u="sng">
                <a:solidFill>
                  <a:srgbClr val="0070C0"/>
                </a:solidFill>
                <a:latin typeface="Arial" panose="020B0604020202020204" pitchFamily="34" charset="0"/>
              </a:rPr>
              <a:t>Виды медицинской помощи, оказываемой в рамках ДМС</a:t>
            </a:r>
          </a:p>
        </p:txBody>
      </p:sp>
      <p:pic>
        <p:nvPicPr>
          <p:cNvPr id="54277" name="Рисунок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83788" y="115889"/>
            <a:ext cx="531812"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Номер слайда 3"/>
          <p:cNvSpPr>
            <a:spLocks noGrp="1"/>
          </p:cNvSpPr>
          <p:nvPr>
            <p:ph type="sldNum" sz="quarter" idx="12"/>
          </p:nvPr>
        </p:nvSpPr>
        <p:spPr bwMode="auto">
          <a:xfrm>
            <a:off x="10004426" y="6524626"/>
            <a:ext cx="37147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r>
              <a:rPr lang="ru-RU" altLang="ru-RU" sz="1200" b="1">
                <a:solidFill>
                  <a:srgbClr val="0C0C0C"/>
                </a:solidFill>
                <a:latin typeface="Arial" panose="020B0604020202020204" pitchFamily="34" charset="0"/>
              </a:rPr>
              <a:t>14</a:t>
            </a:r>
          </a:p>
        </p:txBody>
      </p:sp>
      <p:pic>
        <p:nvPicPr>
          <p:cNvPr id="54279" name="Рисунок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44650" y="771525"/>
            <a:ext cx="1836738"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Рисунок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77988" y="3860800"/>
            <a:ext cx="183515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09563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dspretty.ru/wp-content/uploads/2013/11/white-paper-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56322" name="Text Box 7"/>
          <p:cNvSpPr txBox="1">
            <a:spLocks noChangeArrowheads="1"/>
          </p:cNvSpPr>
          <p:nvPr/>
        </p:nvSpPr>
        <p:spPr bwMode="auto">
          <a:xfrm>
            <a:off x="3503614" y="717551"/>
            <a:ext cx="2522537"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49263">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ru-RU" altLang="ru-RU" sz="1600" i="1">
                <a:solidFill>
                  <a:srgbClr val="2E75B6"/>
                </a:solidFill>
                <a:latin typeface="Arial" panose="020B0604020202020204" pitchFamily="34" charset="0"/>
              </a:rPr>
              <a:t>Аптечное обеспечение: </a:t>
            </a:r>
            <a:r>
              <a:rPr lang="ru-RU" altLang="ru-RU" sz="1600">
                <a:solidFill>
                  <a:srgbClr val="009900"/>
                </a:solidFill>
                <a:latin typeface="Arial" panose="020B0604020202020204" pitchFamily="34" charset="0"/>
              </a:rPr>
              <a:t/>
            </a:r>
            <a:br>
              <a:rPr lang="ru-RU" altLang="ru-RU" sz="1600">
                <a:solidFill>
                  <a:srgbClr val="009900"/>
                </a:solidFill>
                <a:latin typeface="Arial" panose="020B0604020202020204" pitchFamily="34" charset="0"/>
              </a:rPr>
            </a:br>
            <a:r>
              <a:rPr lang="ru-RU" altLang="ru-RU" sz="1600">
                <a:solidFill>
                  <a:srgbClr val="009900"/>
                </a:solidFill>
                <a:latin typeface="Arial" panose="020B0604020202020204" pitchFamily="34" charset="0"/>
              </a:rPr>
              <a:t/>
            </a:r>
            <a:br>
              <a:rPr lang="ru-RU" altLang="ru-RU" sz="1600">
                <a:solidFill>
                  <a:srgbClr val="009900"/>
                </a:solidFill>
                <a:latin typeface="Arial" panose="020B0604020202020204" pitchFamily="34" charset="0"/>
              </a:rPr>
            </a:br>
            <a:endParaRPr lang="ru-RU" altLang="ru-RU" sz="1600">
              <a:solidFill>
                <a:srgbClr val="009900"/>
              </a:solidFill>
              <a:latin typeface="Arial" panose="020B0604020202020204" pitchFamily="34" charset="0"/>
            </a:endParaRPr>
          </a:p>
        </p:txBody>
      </p:sp>
      <p:sp>
        <p:nvSpPr>
          <p:cNvPr id="82949" name="Rectangle 8"/>
          <p:cNvSpPr>
            <a:spLocks noChangeArrowheads="1"/>
          </p:cNvSpPr>
          <p:nvPr/>
        </p:nvSpPr>
        <p:spPr bwMode="auto">
          <a:xfrm>
            <a:off x="3503613" y="1001714"/>
            <a:ext cx="6913562" cy="566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4963" defTabSz="449263">
              <a:lnSpc>
                <a:spcPct val="90000"/>
              </a:lnSpc>
              <a:spcBef>
                <a:spcPts val="1000"/>
              </a:spcBef>
              <a:buFont typeface="Arial" panose="020B0604020202020204" pitchFamily="34" charset="0"/>
              <a:buChar char="•"/>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tx1"/>
                </a:solidFill>
                <a:latin typeface="Calibri" panose="020F0502020204030204" pitchFamily="34" charset="0"/>
              </a:defRPr>
            </a:lvl5pPr>
            <a:lvl6pPr marL="2514600" indent="-228600" defTabSz="449263" fontAlgn="base">
              <a:lnSpc>
                <a:spcPct val="90000"/>
              </a:lnSpc>
              <a:spcBef>
                <a:spcPts val="500"/>
              </a:spcBef>
              <a:spcAft>
                <a:spcPct val="0"/>
              </a:spcAft>
              <a:buFont typeface="Arial" panose="020B0604020202020204" pitchFamily="34" charset="0"/>
              <a:buChar char="•"/>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tx1"/>
                </a:solidFill>
                <a:latin typeface="Calibri" panose="020F0502020204030204" pitchFamily="34" charset="0"/>
              </a:defRPr>
            </a:lvl6pPr>
            <a:lvl7pPr marL="2971800" indent="-228600" defTabSz="449263" fontAlgn="base">
              <a:lnSpc>
                <a:spcPct val="90000"/>
              </a:lnSpc>
              <a:spcBef>
                <a:spcPts val="500"/>
              </a:spcBef>
              <a:spcAft>
                <a:spcPct val="0"/>
              </a:spcAft>
              <a:buFont typeface="Arial" panose="020B0604020202020204" pitchFamily="34" charset="0"/>
              <a:buChar char="•"/>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tx1"/>
                </a:solidFill>
                <a:latin typeface="Calibri" panose="020F0502020204030204" pitchFamily="34" charset="0"/>
              </a:defRPr>
            </a:lvl7pPr>
            <a:lvl8pPr marL="3429000" indent="-228600" defTabSz="449263" fontAlgn="base">
              <a:lnSpc>
                <a:spcPct val="90000"/>
              </a:lnSpc>
              <a:spcBef>
                <a:spcPts val="500"/>
              </a:spcBef>
              <a:spcAft>
                <a:spcPct val="0"/>
              </a:spcAft>
              <a:buFont typeface="Arial" panose="020B0604020202020204" pitchFamily="34" charset="0"/>
              <a:buChar char="•"/>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tx1"/>
                </a:solidFill>
                <a:latin typeface="Calibri" panose="020F0502020204030204" pitchFamily="34" charset="0"/>
              </a:defRPr>
            </a:lvl8pPr>
            <a:lvl9pPr marL="3886200" indent="-228600" defTabSz="449263" fontAlgn="base">
              <a:lnSpc>
                <a:spcPct val="90000"/>
              </a:lnSpc>
              <a:spcBef>
                <a:spcPts val="500"/>
              </a:spcBef>
              <a:spcAft>
                <a:spcPct val="0"/>
              </a:spcAft>
              <a:buFont typeface="Arial" panose="020B0604020202020204" pitchFamily="34" charset="0"/>
              <a:buChar char="•"/>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tx1"/>
                </a:solidFill>
                <a:latin typeface="Calibri" panose="020F0502020204030204" pitchFamily="34" charset="0"/>
              </a:defRPr>
            </a:lvl9pPr>
          </a:lstStyle>
          <a:p>
            <a:pPr>
              <a:lnSpc>
                <a:spcPct val="80000"/>
              </a:lnSpc>
              <a:spcBef>
                <a:spcPts val="350"/>
              </a:spcBef>
              <a:buFontTx/>
              <a:buChar char="-"/>
              <a:defRPr/>
            </a:pPr>
            <a:r>
              <a:rPr lang="ru-RU" altLang="ru-RU" sz="1400" dirty="0">
                <a:solidFill>
                  <a:prstClr val="black"/>
                </a:solidFill>
                <a:latin typeface="Verdana" panose="020B0604030504040204" pitchFamily="34" charset="0"/>
              </a:rPr>
              <a:t>обеспечение медикаментами и медицинскими материалами через сеть аптек; </a:t>
            </a:r>
          </a:p>
          <a:p>
            <a:pPr>
              <a:lnSpc>
                <a:spcPct val="80000"/>
              </a:lnSpc>
              <a:spcBef>
                <a:spcPts val="350"/>
              </a:spcBef>
              <a:buFontTx/>
              <a:buChar char="-"/>
              <a:defRPr/>
            </a:pPr>
            <a:r>
              <a:rPr lang="ru-RU" altLang="ru-RU" sz="1400" dirty="0">
                <a:solidFill>
                  <a:prstClr val="black"/>
                </a:solidFill>
                <a:latin typeface="Verdana" panose="020B0604030504040204" pitchFamily="34" charset="0"/>
              </a:rPr>
              <a:t>доставка медикаментов домой и/или в офис.</a:t>
            </a:r>
          </a:p>
          <a:p>
            <a:pPr marL="0" indent="0" defTabSz="914400">
              <a:lnSpc>
                <a:spcPct val="100000"/>
              </a:lnSpc>
              <a:spcBef>
                <a:spcPct val="0"/>
              </a:spcBef>
              <a:buNone/>
              <a:tabLst/>
              <a:defRPr/>
            </a:pPr>
            <a:endParaRPr lang="ru-RU" altLang="ru-RU" sz="1400" b="1" dirty="0">
              <a:solidFill>
                <a:srgbClr val="000066"/>
              </a:solidFill>
              <a:effectLst>
                <a:outerShdw blurRad="38100" dist="38100" dir="2700000" algn="tl">
                  <a:srgbClr val="C0C0C0"/>
                </a:outerShdw>
              </a:effectLst>
              <a:latin typeface="Arial" panose="020B0604020202020204" pitchFamily="34" charset="0"/>
            </a:endParaRPr>
          </a:p>
          <a:p>
            <a:pPr marL="0" indent="0" algn="just" defTabSz="914400">
              <a:lnSpc>
                <a:spcPct val="80000"/>
              </a:lnSpc>
              <a:spcBef>
                <a:spcPts val="350"/>
              </a:spcBef>
              <a:buClr>
                <a:srgbClr val="000000"/>
              </a:buClr>
              <a:buNone/>
              <a:tabLst/>
              <a:defRPr/>
            </a:pPr>
            <a:r>
              <a:rPr lang="ru-RU" altLang="ru-RU" sz="1600" i="1" dirty="0">
                <a:solidFill>
                  <a:srgbClr val="5B9BD5">
                    <a:lumMod val="75000"/>
                  </a:srgbClr>
                </a:solidFill>
                <a:latin typeface="Arial" panose="020B0604020202020204" pitchFamily="34" charset="0"/>
              </a:rPr>
              <a:t>Реабилитационно-восстановительное лечение в санаторных условиях.</a:t>
            </a:r>
          </a:p>
          <a:p>
            <a:pPr marL="0" indent="0" algn="just" defTabSz="914400">
              <a:lnSpc>
                <a:spcPct val="100000"/>
              </a:lnSpc>
              <a:spcBef>
                <a:spcPct val="0"/>
              </a:spcBef>
              <a:buClr>
                <a:srgbClr val="000000"/>
              </a:buClr>
              <a:buNone/>
              <a:tabLst/>
              <a:defRPr/>
            </a:pPr>
            <a:r>
              <a:rPr lang="ru-RU" altLang="ru-RU" sz="1400" dirty="0">
                <a:solidFill>
                  <a:prstClr val="black"/>
                </a:solidFill>
                <a:latin typeface="Verdana" panose="020B0604030504040204" pitchFamily="34" charset="0"/>
              </a:rPr>
              <a:t>Предоставляемые медицинские услуги:</a:t>
            </a:r>
          </a:p>
          <a:p>
            <a:pPr marL="0" indent="0" algn="just" defTabSz="914400">
              <a:lnSpc>
                <a:spcPct val="100000"/>
              </a:lnSpc>
              <a:spcBef>
                <a:spcPct val="0"/>
              </a:spcBef>
              <a:buClr>
                <a:srgbClr val="000000"/>
              </a:buClr>
              <a:buNone/>
              <a:tabLst/>
              <a:defRPr/>
            </a:pPr>
            <a:r>
              <a:rPr lang="ru-RU" altLang="ru-RU" sz="1400" dirty="0">
                <a:solidFill>
                  <a:prstClr val="black"/>
                </a:solidFill>
                <a:latin typeface="Verdana" panose="020B0604030504040204" pitchFamily="34" charset="0"/>
              </a:rPr>
              <a:t>- приемы, консультации специалистов;</a:t>
            </a:r>
          </a:p>
          <a:p>
            <a:pPr marL="0" indent="0" algn="just" defTabSz="914400">
              <a:lnSpc>
                <a:spcPct val="100000"/>
              </a:lnSpc>
              <a:spcBef>
                <a:spcPct val="0"/>
              </a:spcBef>
              <a:buClr>
                <a:srgbClr val="000000"/>
              </a:buClr>
              <a:buNone/>
              <a:tabLst/>
              <a:defRPr/>
            </a:pPr>
            <a:r>
              <a:rPr lang="ru-RU" altLang="ru-RU" sz="1400" dirty="0">
                <a:solidFill>
                  <a:prstClr val="black"/>
                </a:solidFill>
                <a:latin typeface="Verdana" panose="020B0604030504040204" pitchFamily="34" charset="0"/>
              </a:rPr>
              <a:t>- диагностические, лечебные манипуляции и процедуры;</a:t>
            </a:r>
          </a:p>
          <a:p>
            <a:pPr marL="0" indent="0" algn="just" defTabSz="914400">
              <a:lnSpc>
                <a:spcPct val="100000"/>
              </a:lnSpc>
              <a:spcBef>
                <a:spcPct val="0"/>
              </a:spcBef>
              <a:buClr>
                <a:srgbClr val="000000"/>
              </a:buClr>
              <a:buNone/>
              <a:tabLst/>
              <a:defRPr/>
            </a:pPr>
            <a:r>
              <a:rPr lang="ru-RU" altLang="ru-RU" sz="1400" dirty="0">
                <a:solidFill>
                  <a:prstClr val="black"/>
                </a:solidFill>
                <a:latin typeface="Verdana" panose="020B0604030504040204" pitchFamily="34" charset="0"/>
              </a:rPr>
              <a:t>- лабораторные и инструментальные исследования</a:t>
            </a:r>
          </a:p>
          <a:p>
            <a:pPr marL="0" indent="0" algn="just" defTabSz="914400">
              <a:lnSpc>
                <a:spcPct val="100000"/>
              </a:lnSpc>
              <a:spcBef>
                <a:spcPct val="0"/>
              </a:spcBef>
              <a:buClr>
                <a:srgbClr val="000000"/>
              </a:buClr>
              <a:buNone/>
              <a:tabLst/>
              <a:defRPr/>
            </a:pPr>
            <a:r>
              <a:rPr lang="ru-RU" altLang="ru-RU" sz="1400" dirty="0">
                <a:solidFill>
                  <a:prstClr val="black"/>
                </a:solidFill>
                <a:latin typeface="Verdana" panose="020B0604030504040204" pitchFamily="34" charset="0"/>
              </a:rPr>
              <a:t>- медикаментозная терапия;</a:t>
            </a:r>
          </a:p>
          <a:p>
            <a:pPr marL="0" indent="0" algn="just" defTabSz="914400">
              <a:lnSpc>
                <a:spcPct val="100000"/>
              </a:lnSpc>
              <a:spcBef>
                <a:spcPct val="0"/>
              </a:spcBef>
              <a:buClr>
                <a:srgbClr val="000000"/>
              </a:buClr>
              <a:buNone/>
              <a:tabLst/>
              <a:defRPr/>
            </a:pPr>
            <a:r>
              <a:rPr lang="ru-RU" altLang="ru-RU" sz="1400" dirty="0">
                <a:solidFill>
                  <a:prstClr val="black"/>
                </a:solidFill>
                <a:latin typeface="Verdana" panose="020B0604030504040204" pitchFamily="34" charset="0"/>
              </a:rPr>
              <a:t>- применение естественных и </a:t>
            </a:r>
            <a:r>
              <a:rPr lang="ru-RU" altLang="ru-RU" sz="1400" dirty="0" err="1">
                <a:solidFill>
                  <a:prstClr val="black"/>
                </a:solidFill>
                <a:latin typeface="Verdana" panose="020B0604030504040204" pitchFamily="34" charset="0"/>
              </a:rPr>
              <a:t>преформированных</a:t>
            </a:r>
            <a:r>
              <a:rPr lang="ru-RU" altLang="ru-RU" sz="1400" dirty="0">
                <a:solidFill>
                  <a:prstClr val="black"/>
                </a:solidFill>
                <a:latin typeface="Verdana" panose="020B0604030504040204" pitchFamily="34" charset="0"/>
              </a:rPr>
              <a:t> физических факторов;</a:t>
            </a:r>
          </a:p>
          <a:p>
            <a:pPr marL="0" indent="0" algn="just" defTabSz="914400">
              <a:lnSpc>
                <a:spcPct val="100000"/>
              </a:lnSpc>
              <a:spcBef>
                <a:spcPct val="0"/>
              </a:spcBef>
              <a:buClr>
                <a:srgbClr val="000000"/>
              </a:buClr>
              <a:buNone/>
              <a:tabLst/>
              <a:defRPr/>
            </a:pPr>
            <a:r>
              <a:rPr lang="ru-RU" altLang="ru-RU" sz="1400" dirty="0">
                <a:solidFill>
                  <a:prstClr val="black"/>
                </a:solidFill>
                <a:latin typeface="Verdana" panose="020B0604030504040204" pitchFamily="34" charset="0"/>
              </a:rPr>
              <a:t>- лечебная физкультура и двигательные режимы.</a:t>
            </a:r>
          </a:p>
          <a:p>
            <a:pPr marL="0" indent="0" defTabSz="914400">
              <a:lnSpc>
                <a:spcPct val="80000"/>
              </a:lnSpc>
              <a:spcBef>
                <a:spcPts val="350"/>
              </a:spcBef>
              <a:buClr>
                <a:srgbClr val="000000"/>
              </a:buClr>
              <a:buNone/>
              <a:tabLst/>
              <a:defRPr/>
            </a:pPr>
            <a:endParaRPr lang="ru-RU" altLang="ru-RU" sz="1600" i="1" dirty="0">
              <a:solidFill>
                <a:srgbClr val="5B9BD5">
                  <a:lumMod val="75000"/>
                </a:srgbClr>
              </a:solidFill>
              <a:latin typeface="Arial" panose="020B0604020202020204" pitchFamily="34" charset="0"/>
            </a:endParaRPr>
          </a:p>
          <a:p>
            <a:pPr marL="0" indent="0" algn="just" defTabSz="914400">
              <a:lnSpc>
                <a:spcPct val="80000"/>
              </a:lnSpc>
              <a:spcBef>
                <a:spcPts val="350"/>
              </a:spcBef>
              <a:buClr>
                <a:srgbClr val="000000"/>
              </a:buClr>
              <a:buNone/>
              <a:tabLst/>
              <a:defRPr/>
            </a:pPr>
            <a:r>
              <a:rPr lang="ru-RU" altLang="ru-RU" sz="1600" i="1" dirty="0">
                <a:solidFill>
                  <a:srgbClr val="5B9BD5">
                    <a:lumMod val="75000"/>
                  </a:srgbClr>
                </a:solidFill>
                <a:latin typeface="Arial" panose="020B0604020202020204" pitchFamily="34" charset="0"/>
              </a:rPr>
              <a:t>Бонусные программы, обычно предоставляемые страховщиками </a:t>
            </a:r>
          </a:p>
          <a:p>
            <a:pPr marL="0" indent="0" algn="just" defTabSz="914400">
              <a:lnSpc>
                <a:spcPct val="100000"/>
              </a:lnSpc>
              <a:spcBef>
                <a:spcPct val="0"/>
              </a:spcBef>
              <a:buClr>
                <a:srgbClr val="000000"/>
              </a:buClr>
              <a:buNone/>
              <a:tabLst/>
              <a:defRPr/>
            </a:pPr>
            <a:r>
              <a:rPr lang="ru-RU" altLang="ru-RU" sz="1400" dirty="0">
                <a:solidFill>
                  <a:prstClr val="black"/>
                </a:solidFill>
                <a:latin typeface="Verdana" panose="020B0604030504040204" pitchFamily="34" charset="0"/>
              </a:rPr>
              <a:t>- Проведение профилактической вакцинации от гриппа, столбняка,  антирабическая и </a:t>
            </a:r>
            <a:r>
              <a:rPr lang="ru-RU" sz="1400" dirty="0" err="1">
                <a:solidFill>
                  <a:prstClr val="black"/>
                </a:solidFill>
                <a:latin typeface="Verdana" panose="020B0604030504040204" pitchFamily="34" charset="0"/>
              </a:rPr>
              <a:t>противоэнцефалитная</a:t>
            </a:r>
            <a:r>
              <a:rPr lang="ru-RU" altLang="ru-RU" sz="1400" dirty="0">
                <a:solidFill>
                  <a:prstClr val="black"/>
                </a:solidFill>
                <a:latin typeface="Verdana" panose="020B0604030504040204" pitchFamily="34" charset="0"/>
              </a:rPr>
              <a:t> вакцинация;</a:t>
            </a:r>
          </a:p>
          <a:p>
            <a:pPr marL="0" indent="0" algn="just" defTabSz="914400">
              <a:lnSpc>
                <a:spcPct val="100000"/>
              </a:lnSpc>
              <a:spcBef>
                <a:spcPct val="0"/>
              </a:spcBef>
              <a:buClr>
                <a:srgbClr val="000000"/>
              </a:buClr>
              <a:buNone/>
              <a:tabLst/>
              <a:defRPr/>
            </a:pPr>
            <a:r>
              <a:rPr lang="ru-RU" altLang="ru-RU" sz="1400" dirty="0">
                <a:solidFill>
                  <a:prstClr val="black"/>
                </a:solidFill>
                <a:latin typeface="Verdana" panose="020B0604030504040204" pitchFamily="34" charset="0"/>
              </a:rPr>
              <a:t>- Страхование граждан, совершающих поездки по России, по странам СНГ и за рубеж;</a:t>
            </a:r>
          </a:p>
          <a:p>
            <a:pPr marL="0" indent="0" algn="just" defTabSz="914400">
              <a:lnSpc>
                <a:spcPct val="100000"/>
              </a:lnSpc>
              <a:spcBef>
                <a:spcPct val="0"/>
              </a:spcBef>
              <a:buClr>
                <a:srgbClr val="000000"/>
              </a:buClr>
              <a:buNone/>
              <a:tabLst/>
              <a:defRPr/>
            </a:pPr>
            <a:r>
              <a:rPr lang="ru-RU" altLang="ru-RU" sz="1400" dirty="0">
                <a:solidFill>
                  <a:prstClr val="black"/>
                </a:solidFill>
                <a:latin typeface="Verdana" panose="020B0604030504040204" pitchFamily="34" charset="0"/>
              </a:rPr>
              <a:t>- При заключении индивидуальных договоров застрахованный по ДМС  может рассчитывать на скидку до 15% при страховании имущества (квартира, дача),  до 10% при страховании автомобиля и до 20% при страховании выезжающих за рубеж.</a:t>
            </a:r>
          </a:p>
          <a:p>
            <a:pPr marL="0" indent="0" algn="just" defTabSz="914400">
              <a:lnSpc>
                <a:spcPct val="100000"/>
              </a:lnSpc>
              <a:spcBef>
                <a:spcPct val="0"/>
              </a:spcBef>
              <a:buClr>
                <a:srgbClr val="000000"/>
              </a:buClr>
              <a:buNone/>
              <a:tabLst/>
              <a:defRPr/>
            </a:pPr>
            <a:endParaRPr lang="ru-RU" altLang="ru-RU" sz="1400" dirty="0">
              <a:solidFill>
                <a:prstClr val="black"/>
              </a:solidFill>
              <a:latin typeface="Verdana" panose="020B0604030504040204" pitchFamily="34" charset="0"/>
            </a:endParaRPr>
          </a:p>
          <a:p>
            <a:pPr marL="0" indent="0" defTabSz="914400">
              <a:lnSpc>
                <a:spcPct val="80000"/>
              </a:lnSpc>
              <a:spcBef>
                <a:spcPts val="350"/>
              </a:spcBef>
              <a:buClr>
                <a:srgbClr val="000000"/>
              </a:buClr>
              <a:buNone/>
              <a:tabLst/>
              <a:defRPr/>
            </a:pPr>
            <a:endParaRPr lang="ru-RU" altLang="ru-RU" sz="1400" dirty="0">
              <a:solidFill>
                <a:srgbClr val="000000"/>
              </a:solidFill>
              <a:latin typeface="Arial" panose="020B0604020202020204" pitchFamily="34" charset="0"/>
            </a:endParaRPr>
          </a:p>
          <a:p>
            <a:pPr marL="0" indent="0" defTabSz="914400">
              <a:lnSpc>
                <a:spcPct val="100000"/>
              </a:lnSpc>
              <a:spcBef>
                <a:spcPct val="0"/>
              </a:spcBef>
              <a:buNone/>
              <a:tabLst/>
              <a:defRPr/>
            </a:pPr>
            <a:r>
              <a:rPr lang="ru-RU" altLang="ru-RU" sz="1400" dirty="0">
                <a:solidFill>
                  <a:prstClr val="black"/>
                </a:solidFill>
                <a:latin typeface="Verdana" panose="020B0604030504040204" pitchFamily="34" charset="0"/>
              </a:rPr>
              <a:t> </a:t>
            </a:r>
            <a:endParaRPr lang="ru-RU" altLang="ru-RU" sz="1400" dirty="0">
              <a:solidFill>
                <a:srgbClr val="000000"/>
              </a:solidFill>
              <a:latin typeface="Arial" panose="020B0604020202020204" pitchFamily="34" charset="0"/>
            </a:endParaRPr>
          </a:p>
          <a:p>
            <a:pPr marL="0" indent="0" defTabSz="914400">
              <a:lnSpc>
                <a:spcPct val="100000"/>
              </a:lnSpc>
              <a:spcBef>
                <a:spcPct val="0"/>
              </a:spcBef>
              <a:buNone/>
              <a:tabLst/>
              <a:defRPr/>
            </a:pPr>
            <a:endParaRPr lang="ru-RU" altLang="ru-RU" sz="1400" dirty="0">
              <a:solidFill>
                <a:prstClr val="black"/>
              </a:solidFill>
              <a:latin typeface="Verdana" panose="020B0604030504040204" pitchFamily="34" charset="0"/>
            </a:endParaRPr>
          </a:p>
          <a:p>
            <a:pPr marL="0" indent="0" defTabSz="914400">
              <a:lnSpc>
                <a:spcPct val="80000"/>
              </a:lnSpc>
              <a:spcBef>
                <a:spcPts val="350"/>
              </a:spcBef>
              <a:buClr>
                <a:srgbClr val="000000"/>
              </a:buClr>
              <a:buNone/>
              <a:tabLst/>
              <a:defRPr/>
            </a:pPr>
            <a:endParaRPr lang="ru-RU" altLang="ru-RU" sz="1400" dirty="0">
              <a:solidFill>
                <a:srgbClr val="000000"/>
              </a:solidFill>
              <a:latin typeface="Arial" panose="020B0604020202020204" pitchFamily="34" charset="0"/>
            </a:endParaRPr>
          </a:p>
          <a:p>
            <a:pPr marL="0" indent="0" defTabSz="914400">
              <a:lnSpc>
                <a:spcPct val="100000"/>
              </a:lnSpc>
              <a:spcBef>
                <a:spcPct val="0"/>
              </a:spcBef>
              <a:buNone/>
              <a:tabLst/>
              <a:defRPr/>
            </a:pPr>
            <a:endParaRPr lang="ru-RU" altLang="ru-RU" sz="1400" dirty="0">
              <a:solidFill>
                <a:prstClr val="black"/>
              </a:solidFill>
              <a:latin typeface="Verdana" panose="020B0604030504040204" pitchFamily="34" charset="0"/>
            </a:endParaRPr>
          </a:p>
          <a:p>
            <a:pPr>
              <a:lnSpc>
                <a:spcPct val="80000"/>
              </a:lnSpc>
              <a:spcBef>
                <a:spcPts val="350"/>
              </a:spcBef>
              <a:buNone/>
              <a:defRPr/>
            </a:pPr>
            <a:endParaRPr lang="en-US" altLang="ru-RU" sz="1400" dirty="0">
              <a:solidFill>
                <a:srgbClr val="000000"/>
              </a:solidFill>
              <a:latin typeface="Arial" panose="020B0604020202020204" pitchFamily="34" charset="0"/>
            </a:endParaRPr>
          </a:p>
        </p:txBody>
      </p:sp>
      <p:sp>
        <p:nvSpPr>
          <p:cNvPr id="56324" name="Rectangle 9"/>
          <p:cNvSpPr>
            <a:spLocks noChangeArrowheads="1"/>
          </p:cNvSpPr>
          <p:nvPr/>
        </p:nvSpPr>
        <p:spPr bwMode="auto">
          <a:xfrm>
            <a:off x="3503614" y="115889"/>
            <a:ext cx="597693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defTabSz="449263">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600" b="1" u="sng">
                <a:solidFill>
                  <a:srgbClr val="0070C0"/>
                </a:solidFill>
                <a:latin typeface="Arial" panose="020B0604020202020204" pitchFamily="34" charset="0"/>
              </a:rPr>
              <a:t>Виды медицинской помощи оказываемой в рамках ДМС</a:t>
            </a:r>
          </a:p>
        </p:txBody>
      </p:sp>
      <p:pic>
        <p:nvPicPr>
          <p:cNvPr id="56325" name="Рисунок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83788" y="115889"/>
            <a:ext cx="531812"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Номер слайда 3"/>
          <p:cNvSpPr>
            <a:spLocks noGrp="1"/>
          </p:cNvSpPr>
          <p:nvPr>
            <p:ph type="sldNum" sz="quarter" idx="12"/>
          </p:nvPr>
        </p:nvSpPr>
        <p:spPr bwMode="auto">
          <a:xfrm>
            <a:off x="10004426" y="6524626"/>
            <a:ext cx="37147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r>
              <a:rPr lang="ru-RU" altLang="ru-RU" sz="1200">
                <a:solidFill>
                  <a:srgbClr val="0C0C0C"/>
                </a:solidFill>
                <a:latin typeface="Arial" panose="020B0604020202020204" pitchFamily="34" charset="0"/>
              </a:rPr>
              <a:t>15</a:t>
            </a:r>
          </a:p>
          <a:p>
            <a:pPr algn="l">
              <a:lnSpc>
                <a:spcPct val="100000"/>
              </a:lnSpc>
              <a:spcBef>
                <a:spcPct val="0"/>
              </a:spcBef>
              <a:buFontTx/>
              <a:buNone/>
            </a:pPr>
            <a:endParaRPr lang="ru-RU" altLang="ru-RU" sz="1200">
              <a:solidFill>
                <a:srgbClr val="0C0C0C"/>
              </a:solidFill>
              <a:latin typeface="Arial" panose="020B0604020202020204" pitchFamily="34" charset="0"/>
            </a:endParaRPr>
          </a:p>
        </p:txBody>
      </p:sp>
      <p:pic>
        <p:nvPicPr>
          <p:cNvPr id="56327" name="Рисунок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4525" y="228601"/>
            <a:ext cx="1589088"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Рисунок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76413" y="2157414"/>
            <a:ext cx="1727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Рисунок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03389" y="4221164"/>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81777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dspretty.ru/wp-content/uploads/2013/11/white-paper-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ChangeArrowheads="1"/>
          </p:cNvSpPr>
          <p:nvPr/>
        </p:nvSpPr>
        <p:spPr bwMode="auto">
          <a:xfrm>
            <a:off x="1595438" y="93663"/>
            <a:ext cx="89646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ru-RU" sz="2400">
                <a:solidFill>
                  <a:srgbClr val="0A50A0"/>
                </a:solidFill>
                <a:latin typeface="Verdana" panose="020B0604030504040204" pitchFamily="34" charset="0"/>
              </a:rPr>
              <a:t>СУТЬ МОДИФИКАЦИИ</a:t>
            </a:r>
            <a:r>
              <a:rPr lang="en-US" altLang="ru-RU" sz="2400">
                <a:solidFill>
                  <a:srgbClr val="0A50A0"/>
                </a:solidFill>
                <a:latin typeface="Verdana" panose="020B0604030504040204" pitchFamily="34" charset="0"/>
              </a:rPr>
              <a:t> </a:t>
            </a:r>
            <a:r>
              <a:rPr lang="ru-RU" altLang="ru-RU" sz="2400">
                <a:solidFill>
                  <a:srgbClr val="0A50A0"/>
                </a:solidFill>
                <a:latin typeface="Verdana" panose="020B0604030504040204" pitchFamily="34" charset="0"/>
              </a:rPr>
              <a:t>ПРОДУКТОВОГО РЯДА</a:t>
            </a:r>
          </a:p>
        </p:txBody>
      </p:sp>
      <p:sp>
        <p:nvSpPr>
          <p:cNvPr id="58371" name="Text Box 3"/>
          <p:cNvSpPr txBox="1">
            <a:spLocks noChangeArrowheads="1"/>
          </p:cNvSpPr>
          <p:nvPr/>
        </p:nvSpPr>
        <p:spPr bwMode="auto">
          <a:xfrm>
            <a:off x="1595439" y="657226"/>
            <a:ext cx="80295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118800" rIns="90000" bIns="11880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50000"/>
              </a:spcBef>
              <a:buFont typeface="Arial" panose="020B0604020202020204" pitchFamily="34" charset="0"/>
              <a:buNone/>
            </a:pPr>
            <a:r>
              <a:rPr lang="ru-RU" altLang="ru-RU" sz="1400">
                <a:solidFill>
                  <a:srgbClr val="000000"/>
                </a:solidFill>
                <a:latin typeface="Verdana" panose="020B0604030504040204" pitchFamily="34" charset="0"/>
              </a:rPr>
              <a:t>Продукты отличаются по объему услуг и формируются от простого к сложному (от «только поликлиника» до «все, что может быть застраховано в рамках ДМС»)</a:t>
            </a:r>
          </a:p>
        </p:txBody>
      </p:sp>
      <p:sp>
        <p:nvSpPr>
          <p:cNvPr id="58372" name="Text Box 4"/>
          <p:cNvSpPr txBox="1">
            <a:spLocks noChangeArrowheads="1"/>
          </p:cNvSpPr>
          <p:nvPr/>
        </p:nvSpPr>
        <p:spPr bwMode="auto">
          <a:xfrm>
            <a:off x="2351088" y="1677989"/>
            <a:ext cx="8024812"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118800" rIns="90000" bIns="11880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50000"/>
              </a:spcBef>
              <a:buFont typeface="Arial" panose="020B0604020202020204" pitchFamily="34" charset="0"/>
              <a:buNone/>
            </a:pPr>
            <a:r>
              <a:rPr lang="ru-RU" altLang="ru-RU" sz="1400">
                <a:solidFill>
                  <a:srgbClr val="000000"/>
                </a:solidFill>
                <a:latin typeface="Verdana" panose="020B0604030504040204" pitchFamily="34" charset="0"/>
              </a:rPr>
              <a:t>Набор услуг, выбранных клиентом, определяет продукт, т.е. два варианта выбора продукта: «от продукта» (выбираем знакомый продукт, из цены подбираем к нему подходящую сеть ЛПУ) и «от предпочтений по содержимому» (через конструктор выбираем требуемый набор опций, узнаем, что за продукт в итоге получился)</a:t>
            </a:r>
          </a:p>
        </p:txBody>
      </p:sp>
      <p:sp>
        <p:nvSpPr>
          <p:cNvPr id="58373" name="Text Box 5"/>
          <p:cNvSpPr txBox="1">
            <a:spLocks noChangeArrowheads="1"/>
          </p:cNvSpPr>
          <p:nvPr/>
        </p:nvSpPr>
        <p:spPr bwMode="auto">
          <a:xfrm>
            <a:off x="2046289" y="1100138"/>
            <a:ext cx="71278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118800" rIns="90000" bIns="11880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 typeface="Arial" panose="020B0604020202020204" pitchFamily="34" charset="0"/>
              <a:buNone/>
            </a:pPr>
            <a:r>
              <a:rPr lang="ru-RU" altLang="ru-RU" sz="1400">
                <a:solidFill>
                  <a:srgbClr val="000000"/>
                </a:solidFill>
                <a:latin typeface="Verdana" panose="020B0604030504040204" pitchFamily="34" charset="0"/>
              </a:rPr>
              <a:t>С ЛЮБЫМ продуктом предлагается на выбор ЛЮБАЯ стандартная сеть поликлинических медицинских учреждений (от недорогих до </a:t>
            </a:r>
            <a:r>
              <a:rPr lang="en-US" altLang="ru-RU" sz="1400">
                <a:solidFill>
                  <a:srgbClr val="000000"/>
                </a:solidFill>
                <a:latin typeface="Verdana" panose="020B0604030504040204" pitchFamily="34" charset="0"/>
              </a:rPr>
              <a:t>VIP</a:t>
            </a:r>
            <a:r>
              <a:rPr lang="ru-RU" altLang="ru-RU" sz="1400">
                <a:solidFill>
                  <a:srgbClr val="000000"/>
                </a:solidFill>
                <a:latin typeface="Verdana" panose="020B0604030504040204" pitchFamily="34" charset="0"/>
              </a:rPr>
              <a:t> уровня)</a:t>
            </a:r>
          </a:p>
        </p:txBody>
      </p:sp>
      <p:sp>
        <p:nvSpPr>
          <p:cNvPr id="58374" name="Text Box 6"/>
          <p:cNvSpPr txBox="1">
            <a:spLocks noChangeArrowheads="1"/>
          </p:cNvSpPr>
          <p:nvPr/>
        </p:nvSpPr>
        <p:spPr bwMode="auto">
          <a:xfrm>
            <a:off x="2803525" y="2657476"/>
            <a:ext cx="7848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118800" rIns="90000" bIns="11880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50000"/>
              </a:spcBef>
              <a:buFont typeface="Arial" panose="020B0604020202020204" pitchFamily="34" charset="0"/>
              <a:buNone/>
            </a:pPr>
            <a:r>
              <a:rPr lang="ru-RU" altLang="ru-RU" sz="1400">
                <a:solidFill>
                  <a:srgbClr val="000000"/>
                </a:solidFill>
                <a:latin typeface="Verdana" panose="020B0604030504040204" pitchFamily="34" charset="0"/>
              </a:rPr>
              <a:t>В зависимости от категории выбранной сети поликлиник объем услуг, входящих в продукты, будет увеличен (чем дороже сеть покупаешь, тем больше преференций имеешь в продукте)</a:t>
            </a:r>
          </a:p>
        </p:txBody>
      </p:sp>
      <p:sp>
        <p:nvSpPr>
          <p:cNvPr id="58375" name="Номер слайда 3"/>
          <p:cNvSpPr>
            <a:spLocks noGrp="1"/>
          </p:cNvSpPr>
          <p:nvPr>
            <p:ph type="sldNum" sz="quarter" idx="12"/>
          </p:nvPr>
        </p:nvSpPr>
        <p:spPr bwMode="auto">
          <a:xfrm>
            <a:off x="10004426" y="6524626"/>
            <a:ext cx="37147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r>
              <a:rPr lang="ru-RU" altLang="ru-RU" sz="1200">
                <a:solidFill>
                  <a:srgbClr val="0C0C0C"/>
                </a:solidFill>
                <a:latin typeface="Arial" panose="020B0604020202020204" pitchFamily="34" charset="0"/>
              </a:rPr>
              <a:t>16</a:t>
            </a:r>
          </a:p>
        </p:txBody>
      </p:sp>
      <p:pic>
        <p:nvPicPr>
          <p:cNvPr id="5837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4426" y="254000"/>
            <a:ext cx="5302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989139" y="3435351"/>
            <a:ext cx="6918325" cy="1808187"/>
          </a:xfrm>
          <a:prstGeom prst="rect">
            <a:avLst/>
          </a:prstGeom>
        </p:spPr>
        <p:txBody>
          <a:bodyPr>
            <a:spAutoFit/>
          </a:bodyPr>
          <a:lstStyle/>
          <a:p>
            <a:pPr>
              <a:spcBef>
                <a:spcPct val="50000"/>
              </a:spcBef>
              <a:defRPr/>
            </a:pPr>
            <a:r>
              <a:rPr lang="ru-RU" altLang="ru-RU" sz="1400" b="1" dirty="0">
                <a:solidFill>
                  <a:schemeClr val="accent1">
                    <a:lumMod val="50000"/>
                  </a:schemeClr>
                </a:solidFill>
              </a:rPr>
              <a:t>Стоимость продукта зависит от:</a:t>
            </a:r>
          </a:p>
          <a:p>
            <a:pPr>
              <a:spcBef>
                <a:spcPct val="50000"/>
              </a:spcBef>
              <a:defRPr/>
            </a:pPr>
            <a:r>
              <a:rPr lang="ru-RU" altLang="ru-RU" sz="1300" dirty="0">
                <a:solidFill>
                  <a:srgbClr val="000000"/>
                </a:solidFill>
              </a:rPr>
              <a:t>объема услуг - количества Программ ДМС, входящих в продукт;</a:t>
            </a:r>
          </a:p>
          <a:p>
            <a:pPr>
              <a:spcBef>
                <a:spcPct val="50000"/>
              </a:spcBef>
              <a:buClr>
                <a:srgbClr val="0A54A6"/>
              </a:buClr>
              <a:defRPr/>
            </a:pPr>
            <a:r>
              <a:rPr lang="ru-RU" altLang="ru-RU" sz="1300" dirty="0">
                <a:solidFill>
                  <a:srgbClr val="000000"/>
                </a:solidFill>
              </a:rPr>
              <a:t>уровня и числа лечебных учреждений, в которых оказывается медицинская помощь;</a:t>
            </a:r>
          </a:p>
          <a:p>
            <a:pPr>
              <a:spcBef>
                <a:spcPct val="50000"/>
              </a:spcBef>
              <a:buClr>
                <a:srgbClr val="0A54A6"/>
              </a:buClr>
              <a:defRPr/>
            </a:pPr>
            <a:r>
              <a:rPr lang="ru-RU" altLang="ru-RU" sz="1300" dirty="0">
                <a:solidFill>
                  <a:srgbClr val="000000"/>
                </a:solidFill>
              </a:rPr>
              <a:t>ответов на вопросы анкеты;</a:t>
            </a:r>
          </a:p>
          <a:p>
            <a:pPr>
              <a:spcBef>
                <a:spcPct val="50000"/>
              </a:spcBef>
              <a:buClr>
                <a:srgbClr val="0A54A6"/>
              </a:buClr>
              <a:defRPr/>
            </a:pPr>
            <a:r>
              <a:rPr lang="ru-RU" altLang="ru-RU" sz="1300" dirty="0">
                <a:solidFill>
                  <a:srgbClr val="000000"/>
                </a:solidFill>
              </a:rPr>
              <a:t>пола застрахованного (мужчины/женщины);</a:t>
            </a:r>
          </a:p>
          <a:p>
            <a:pPr>
              <a:spcBef>
                <a:spcPct val="50000"/>
              </a:spcBef>
              <a:buClr>
                <a:srgbClr val="0A54A6"/>
              </a:buClr>
              <a:defRPr/>
            </a:pPr>
            <a:r>
              <a:rPr lang="ru-RU" altLang="ru-RU" sz="1300" dirty="0">
                <a:solidFill>
                  <a:srgbClr val="000000"/>
                </a:solidFill>
              </a:rPr>
              <a:t>возраста застрахованного:  для взрослых             для детей</a:t>
            </a:r>
          </a:p>
        </p:txBody>
      </p:sp>
      <p:sp>
        <p:nvSpPr>
          <p:cNvPr id="58378" name="Прямоугольник 4"/>
          <p:cNvSpPr>
            <a:spLocks noChangeArrowheads="1"/>
          </p:cNvSpPr>
          <p:nvPr/>
        </p:nvSpPr>
        <p:spPr bwMode="auto">
          <a:xfrm>
            <a:off x="4727576" y="5408614"/>
            <a:ext cx="72072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20000"/>
              </a:spcBef>
              <a:buClr>
                <a:srgbClr val="0A50A0"/>
              </a:buClr>
              <a:buFontTx/>
              <a:buNone/>
            </a:pPr>
            <a:r>
              <a:rPr lang="ru-RU" altLang="ru-RU" sz="1300">
                <a:latin typeface="Verdana" panose="020B0604030504040204" pitchFamily="34" charset="0"/>
              </a:rPr>
              <a:t>18-25</a:t>
            </a:r>
          </a:p>
          <a:p>
            <a:pPr>
              <a:lnSpc>
                <a:spcPct val="100000"/>
              </a:lnSpc>
              <a:spcBef>
                <a:spcPct val="20000"/>
              </a:spcBef>
              <a:buClr>
                <a:srgbClr val="0A50A0"/>
              </a:buClr>
              <a:buFontTx/>
              <a:buNone/>
            </a:pPr>
            <a:r>
              <a:rPr lang="ru-RU" altLang="ru-RU" sz="1300">
                <a:latin typeface="Verdana" panose="020B0604030504040204" pitchFamily="34" charset="0"/>
              </a:rPr>
              <a:t>25-45</a:t>
            </a:r>
          </a:p>
          <a:p>
            <a:pPr>
              <a:lnSpc>
                <a:spcPct val="100000"/>
              </a:lnSpc>
              <a:spcBef>
                <a:spcPct val="20000"/>
              </a:spcBef>
              <a:buClr>
                <a:srgbClr val="0A50A0"/>
              </a:buClr>
              <a:buFontTx/>
              <a:buNone/>
            </a:pPr>
            <a:r>
              <a:rPr lang="ru-RU" altLang="ru-RU" sz="1300">
                <a:latin typeface="Verdana" panose="020B0604030504040204" pitchFamily="34" charset="0"/>
              </a:rPr>
              <a:t>45-60</a:t>
            </a:r>
          </a:p>
          <a:p>
            <a:pPr>
              <a:lnSpc>
                <a:spcPct val="100000"/>
              </a:lnSpc>
              <a:spcBef>
                <a:spcPct val="20000"/>
              </a:spcBef>
              <a:buClr>
                <a:srgbClr val="0A50A0"/>
              </a:buClr>
              <a:buFontTx/>
              <a:buNone/>
            </a:pPr>
            <a:r>
              <a:rPr lang="ru-RU" altLang="ru-RU" sz="1300">
                <a:latin typeface="Verdana" panose="020B0604030504040204" pitchFamily="34" charset="0"/>
              </a:rPr>
              <a:t>60-70</a:t>
            </a:r>
          </a:p>
          <a:p>
            <a:pPr>
              <a:lnSpc>
                <a:spcPct val="100000"/>
              </a:lnSpc>
              <a:spcBef>
                <a:spcPct val="20000"/>
              </a:spcBef>
              <a:buClr>
                <a:srgbClr val="0A50A0"/>
              </a:buClr>
              <a:buFontTx/>
              <a:buNone/>
            </a:pPr>
            <a:r>
              <a:rPr lang="ru-RU" altLang="ru-RU" sz="1300">
                <a:latin typeface="Verdana" panose="020B0604030504040204" pitchFamily="34" charset="0"/>
              </a:rPr>
              <a:t>70-79</a:t>
            </a:r>
          </a:p>
        </p:txBody>
      </p:sp>
      <p:sp>
        <p:nvSpPr>
          <p:cNvPr id="58379" name="Прямоугольник 8"/>
          <p:cNvSpPr>
            <a:spLocks noChangeArrowheads="1"/>
          </p:cNvSpPr>
          <p:nvPr/>
        </p:nvSpPr>
        <p:spPr bwMode="auto">
          <a:xfrm>
            <a:off x="6584951" y="5305425"/>
            <a:ext cx="79216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20000"/>
              </a:spcBef>
              <a:buClr>
                <a:srgbClr val="0A50A0"/>
              </a:buClr>
              <a:buFontTx/>
              <a:buNone/>
            </a:pPr>
            <a:r>
              <a:rPr lang="ru-RU" altLang="ru-RU" sz="1300">
                <a:solidFill>
                  <a:srgbClr val="000000"/>
                </a:solidFill>
                <a:latin typeface="Verdana" panose="020B0604030504040204" pitchFamily="34" charset="0"/>
              </a:rPr>
              <a:t>0 лет</a:t>
            </a:r>
          </a:p>
          <a:p>
            <a:pPr>
              <a:lnSpc>
                <a:spcPct val="100000"/>
              </a:lnSpc>
              <a:spcBef>
                <a:spcPct val="20000"/>
              </a:spcBef>
              <a:buClr>
                <a:srgbClr val="0A50A0"/>
              </a:buClr>
              <a:buFontTx/>
              <a:buNone/>
            </a:pPr>
            <a:r>
              <a:rPr lang="ru-RU" altLang="ru-RU" sz="1300">
                <a:solidFill>
                  <a:srgbClr val="000000"/>
                </a:solidFill>
                <a:latin typeface="Verdana" panose="020B0604030504040204" pitchFamily="34" charset="0"/>
              </a:rPr>
              <a:t>1-3</a:t>
            </a:r>
          </a:p>
          <a:p>
            <a:pPr>
              <a:lnSpc>
                <a:spcPct val="100000"/>
              </a:lnSpc>
              <a:spcBef>
                <a:spcPct val="20000"/>
              </a:spcBef>
              <a:buClr>
                <a:srgbClr val="0A50A0"/>
              </a:buClr>
              <a:buFontTx/>
              <a:buNone/>
            </a:pPr>
            <a:r>
              <a:rPr lang="ru-RU" altLang="ru-RU" sz="1300">
                <a:solidFill>
                  <a:srgbClr val="000000"/>
                </a:solidFill>
                <a:latin typeface="Verdana" panose="020B0604030504040204" pitchFamily="34" charset="0"/>
              </a:rPr>
              <a:t>4-7</a:t>
            </a:r>
          </a:p>
          <a:p>
            <a:pPr>
              <a:lnSpc>
                <a:spcPct val="100000"/>
              </a:lnSpc>
              <a:spcBef>
                <a:spcPct val="20000"/>
              </a:spcBef>
              <a:buClr>
                <a:srgbClr val="0A50A0"/>
              </a:buClr>
              <a:buFontTx/>
              <a:buNone/>
            </a:pPr>
            <a:r>
              <a:rPr lang="ru-RU" altLang="ru-RU" sz="1300">
                <a:solidFill>
                  <a:srgbClr val="000000"/>
                </a:solidFill>
                <a:latin typeface="Verdana" panose="020B0604030504040204" pitchFamily="34" charset="0"/>
              </a:rPr>
              <a:t>8-9</a:t>
            </a:r>
          </a:p>
          <a:p>
            <a:pPr>
              <a:lnSpc>
                <a:spcPct val="100000"/>
              </a:lnSpc>
              <a:spcBef>
                <a:spcPct val="20000"/>
              </a:spcBef>
              <a:buClr>
                <a:srgbClr val="0A50A0"/>
              </a:buClr>
              <a:buFontTx/>
              <a:buNone/>
            </a:pPr>
            <a:r>
              <a:rPr lang="ru-RU" altLang="ru-RU" sz="1300">
                <a:solidFill>
                  <a:srgbClr val="000000"/>
                </a:solidFill>
                <a:latin typeface="Verdana" panose="020B0604030504040204" pitchFamily="34" charset="0"/>
              </a:rPr>
              <a:t>10-12</a:t>
            </a:r>
          </a:p>
          <a:p>
            <a:pPr>
              <a:lnSpc>
                <a:spcPct val="100000"/>
              </a:lnSpc>
              <a:spcBef>
                <a:spcPct val="20000"/>
              </a:spcBef>
              <a:buClr>
                <a:srgbClr val="0A50A0"/>
              </a:buClr>
              <a:buFontTx/>
              <a:buNone/>
            </a:pPr>
            <a:r>
              <a:rPr lang="ru-RU" altLang="ru-RU" sz="1300">
                <a:solidFill>
                  <a:srgbClr val="000000"/>
                </a:solidFill>
                <a:latin typeface="Verdana" panose="020B0604030504040204" pitchFamily="34" charset="0"/>
              </a:rPr>
              <a:t>13-17</a:t>
            </a:r>
          </a:p>
        </p:txBody>
      </p:sp>
      <p:sp>
        <p:nvSpPr>
          <p:cNvPr id="15" name="Text Box 6"/>
          <p:cNvSpPr txBox="1">
            <a:spLocks noChangeArrowheads="1"/>
          </p:cNvSpPr>
          <p:nvPr/>
        </p:nvSpPr>
        <p:spPr bwMode="auto">
          <a:xfrm>
            <a:off x="7496176" y="4322764"/>
            <a:ext cx="3071813"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20000"/>
              </a:spcBef>
              <a:buClr>
                <a:srgbClr val="0A50A0"/>
              </a:buClr>
              <a:buFont typeface="Wingdings" panose="05000000000000000000" pitchFamily="2" charset="2"/>
              <a:buNone/>
              <a:defRPr/>
            </a:pPr>
            <a:r>
              <a:rPr lang="ru-RU" altLang="ru-RU" sz="1300" i="1" dirty="0">
                <a:solidFill>
                  <a:schemeClr val="accent1">
                    <a:lumMod val="75000"/>
                  </a:schemeClr>
                </a:solidFill>
                <a:latin typeface="Verdana" panose="020B0604030504040204" pitchFamily="34" charset="0"/>
              </a:rPr>
              <a:t>Шкала анкеты для взрослых при индивидуальном страховании </a:t>
            </a:r>
          </a:p>
          <a:p>
            <a:pPr>
              <a:lnSpc>
                <a:spcPct val="100000"/>
              </a:lnSpc>
              <a:spcBef>
                <a:spcPct val="20000"/>
              </a:spcBef>
              <a:buClr>
                <a:srgbClr val="0A50A0"/>
              </a:buClr>
              <a:buFont typeface="Wingdings" panose="05000000000000000000" pitchFamily="2" charset="2"/>
              <a:buNone/>
              <a:defRPr/>
            </a:pPr>
            <a:r>
              <a:rPr lang="ru-RU" altLang="ru-RU" sz="1300" dirty="0">
                <a:solidFill>
                  <a:srgbClr val="808080"/>
                </a:solidFill>
                <a:latin typeface="Verdana" panose="020B0604030504040204" pitchFamily="34" charset="0"/>
              </a:rPr>
              <a:t>                     </a:t>
            </a:r>
            <a:r>
              <a:rPr lang="ru-RU" altLang="ru-RU" sz="1300" i="1" dirty="0">
                <a:solidFill>
                  <a:schemeClr val="tx2">
                    <a:lumMod val="50000"/>
                  </a:schemeClr>
                </a:solidFill>
                <a:latin typeface="Verdana" panose="020B0604030504040204" pitchFamily="34" charset="0"/>
              </a:rPr>
              <a:t>18-22</a:t>
            </a:r>
          </a:p>
          <a:p>
            <a:pPr>
              <a:lnSpc>
                <a:spcPct val="100000"/>
              </a:lnSpc>
              <a:spcBef>
                <a:spcPct val="20000"/>
              </a:spcBef>
              <a:buClr>
                <a:srgbClr val="0A50A0"/>
              </a:buClr>
              <a:buFont typeface="Wingdings" panose="05000000000000000000" pitchFamily="2" charset="2"/>
              <a:buNone/>
              <a:defRPr/>
            </a:pPr>
            <a:r>
              <a:rPr lang="ru-RU" altLang="ru-RU" sz="1300" i="1" dirty="0">
                <a:solidFill>
                  <a:schemeClr val="tx2">
                    <a:lumMod val="50000"/>
                  </a:schemeClr>
                </a:solidFill>
                <a:latin typeface="Verdana" panose="020B0604030504040204" pitchFamily="34" charset="0"/>
              </a:rPr>
              <a:t>                     23-39</a:t>
            </a:r>
          </a:p>
          <a:p>
            <a:pPr>
              <a:lnSpc>
                <a:spcPct val="100000"/>
              </a:lnSpc>
              <a:spcBef>
                <a:spcPct val="20000"/>
              </a:spcBef>
              <a:buClr>
                <a:srgbClr val="0A50A0"/>
              </a:buClr>
              <a:buFont typeface="Wingdings" panose="05000000000000000000" pitchFamily="2" charset="2"/>
              <a:buNone/>
              <a:defRPr/>
            </a:pPr>
            <a:r>
              <a:rPr lang="ru-RU" altLang="ru-RU" sz="1300" i="1" dirty="0">
                <a:solidFill>
                  <a:schemeClr val="tx2">
                    <a:lumMod val="50000"/>
                  </a:schemeClr>
                </a:solidFill>
                <a:latin typeface="Verdana" panose="020B0604030504040204" pitchFamily="34" charset="0"/>
              </a:rPr>
              <a:t>                     40-44</a:t>
            </a:r>
          </a:p>
          <a:p>
            <a:pPr>
              <a:lnSpc>
                <a:spcPct val="100000"/>
              </a:lnSpc>
              <a:spcBef>
                <a:spcPct val="20000"/>
              </a:spcBef>
              <a:buClr>
                <a:srgbClr val="0A50A0"/>
              </a:buClr>
              <a:buFont typeface="Wingdings" panose="05000000000000000000" pitchFamily="2" charset="2"/>
              <a:buNone/>
              <a:defRPr/>
            </a:pPr>
            <a:r>
              <a:rPr lang="ru-RU" altLang="ru-RU" sz="1300" i="1" dirty="0">
                <a:solidFill>
                  <a:schemeClr val="tx2">
                    <a:lumMod val="50000"/>
                  </a:schemeClr>
                </a:solidFill>
                <a:latin typeface="Verdana" panose="020B0604030504040204" pitchFamily="34" charset="0"/>
              </a:rPr>
              <a:t>                     45-49</a:t>
            </a:r>
          </a:p>
          <a:p>
            <a:pPr>
              <a:lnSpc>
                <a:spcPct val="100000"/>
              </a:lnSpc>
              <a:spcBef>
                <a:spcPct val="20000"/>
              </a:spcBef>
              <a:buClr>
                <a:srgbClr val="0A50A0"/>
              </a:buClr>
              <a:buFont typeface="Wingdings" panose="05000000000000000000" pitchFamily="2" charset="2"/>
              <a:buNone/>
              <a:defRPr/>
            </a:pPr>
            <a:r>
              <a:rPr lang="ru-RU" altLang="ru-RU" sz="1300" i="1" dirty="0">
                <a:solidFill>
                  <a:schemeClr val="tx2">
                    <a:lumMod val="50000"/>
                  </a:schemeClr>
                </a:solidFill>
                <a:latin typeface="Verdana" panose="020B0604030504040204" pitchFamily="34" charset="0"/>
              </a:rPr>
              <a:t>                     50-54</a:t>
            </a:r>
          </a:p>
          <a:p>
            <a:pPr>
              <a:lnSpc>
                <a:spcPct val="100000"/>
              </a:lnSpc>
              <a:spcBef>
                <a:spcPct val="20000"/>
              </a:spcBef>
              <a:buClr>
                <a:srgbClr val="0A50A0"/>
              </a:buClr>
              <a:buFont typeface="Wingdings" panose="05000000000000000000" pitchFamily="2" charset="2"/>
              <a:buNone/>
              <a:defRPr/>
            </a:pPr>
            <a:r>
              <a:rPr lang="ru-RU" altLang="ru-RU" sz="1300" i="1" dirty="0">
                <a:solidFill>
                  <a:schemeClr val="tx2">
                    <a:lumMod val="50000"/>
                  </a:schemeClr>
                </a:solidFill>
                <a:latin typeface="Verdana" panose="020B0604030504040204" pitchFamily="34" charset="0"/>
              </a:rPr>
              <a:t>                     55-59</a:t>
            </a:r>
          </a:p>
          <a:p>
            <a:pPr>
              <a:lnSpc>
                <a:spcPct val="100000"/>
              </a:lnSpc>
              <a:spcBef>
                <a:spcPct val="20000"/>
              </a:spcBef>
              <a:buClr>
                <a:srgbClr val="0A50A0"/>
              </a:buClr>
              <a:buFont typeface="Wingdings" panose="05000000000000000000" pitchFamily="2" charset="2"/>
              <a:buNone/>
              <a:defRPr/>
            </a:pPr>
            <a:r>
              <a:rPr lang="ru-RU" altLang="ru-RU" sz="1300" i="1" dirty="0">
                <a:solidFill>
                  <a:schemeClr val="tx2">
                    <a:lumMod val="50000"/>
                  </a:schemeClr>
                </a:solidFill>
                <a:latin typeface="Verdana" panose="020B0604030504040204" pitchFamily="34" charset="0"/>
              </a:rPr>
              <a:t>                     60-70</a:t>
            </a:r>
          </a:p>
          <a:p>
            <a:pPr>
              <a:lnSpc>
                <a:spcPct val="100000"/>
              </a:lnSpc>
              <a:spcBef>
                <a:spcPct val="20000"/>
              </a:spcBef>
              <a:buClr>
                <a:srgbClr val="0A50A0"/>
              </a:buClr>
              <a:buFont typeface="Wingdings" panose="05000000000000000000" pitchFamily="2" charset="2"/>
              <a:buNone/>
              <a:defRPr/>
            </a:pPr>
            <a:r>
              <a:rPr lang="ru-RU" altLang="ru-RU" sz="1300" i="1" dirty="0">
                <a:solidFill>
                  <a:schemeClr val="tx2">
                    <a:lumMod val="50000"/>
                  </a:schemeClr>
                </a:solidFill>
                <a:latin typeface="Verdana" panose="020B0604030504040204" pitchFamily="34" charset="0"/>
              </a:rPr>
              <a:t>                     70-79</a:t>
            </a:r>
          </a:p>
          <a:p>
            <a:pPr>
              <a:lnSpc>
                <a:spcPct val="100000"/>
              </a:lnSpc>
              <a:spcBef>
                <a:spcPct val="20000"/>
              </a:spcBef>
              <a:buClr>
                <a:srgbClr val="0A50A0"/>
              </a:buClr>
              <a:buFont typeface="Wingdings" panose="05000000000000000000" pitchFamily="2" charset="2"/>
              <a:buNone/>
              <a:defRPr/>
            </a:pPr>
            <a:r>
              <a:rPr lang="ru-RU" altLang="ru-RU" sz="1300" i="1" dirty="0">
                <a:solidFill>
                  <a:schemeClr val="tx2">
                    <a:lumMod val="50000"/>
                  </a:schemeClr>
                </a:solidFill>
                <a:latin typeface="Verdana" panose="020B0604030504040204" pitchFamily="34" charset="0"/>
              </a:rPr>
              <a:t>                    </a:t>
            </a:r>
          </a:p>
        </p:txBody>
      </p:sp>
      <p:pic>
        <p:nvPicPr>
          <p:cNvPr id="58381" name="Рисунок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1789" y="1771650"/>
            <a:ext cx="803275"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640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dspretty.ru/wp-content/uploads/2013/11/white-paper-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61442" name="Rectangle 4"/>
          <p:cNvSpPr>
            <a:spLocks noGrp="1" noChangeArrowheads="1"/>
          </p:cNvSpPr>
          <p:nvPr>
            <p:ph type="title"/>
          </p:nvPr>
        </p:nvSpPr>
        <p:spPr>
          <a:xfrm>
            <a:off x="4079875" y="188913"/>
            <a:ext cx="3887788" cy="633412"/>
          </a:xfrm>
        </p:spPr>
        <p:txBody>
          <a:bodyPr anchor="t"/>
          <a:lstStyle/>
          <a:p>
            <a:pPr eaLnBrk="1" hangingPunct="1">
              <a:defRPr/>
            </a:pPr>
            <a:r>
              <a:rPr lang="ru-RU" altLang="ru-RU" sz="2000" b="1" u="sng" dirty="0">
                <a:solidFill>
                  <a:schemeClr val="accent1">
                    <a:lumMod val="75000"/>
                  </a:schemeClr>
                </a:solidFill>
              </a:rPr>
              <a:t>СТРАХОВОЙ СЛУЧАЙ ДМС</a:t>
            </a:r>
          </a:p>
        </p:txBody>
      </p:sp>
      <p:sp>
        <p:nvSpPr>
          <p:cNvPr id="61444" name="Rectangle 8"/>
          <p:cNvSpPr>
            <a:spLocks noChangeArrowheads="1"/>
          </p:cNvSpPr>
          <p:nvPr/>
        </p:nvSpPr>
        <p:spPr bwMode="auto">
          <a:xfrm>
            <a:off x="3303588" y="541339"/>
            <a:ext cx="7186612" cy="621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90000" tIns="46800" rIns="90000" bIns="4680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spcAft>
                <a:spcPct val="30000"/>
              </a:spcAft>
              <a:buFontTx/>
              <a:buNone/>
              <a:defRPr/>
            </a:pPr>
            <a:r>
              <a:rPr lang="ru-RU" altLang="ru-RU" sz="1400" b="1" dirty="0">
                <a:solidFill>
                  <a:srgbClr val="0A50A0"/>
                </a:solidFill>
                <a:latin typeface="Verdana" panose="020B0604030504040204" pitchFamily="34" charset="0"/>
              </a:rPr>
              <a:t>обращение застрахованного лица</a:t>
            </a:r>
            <a:r>
              <a:rPr lang="ru-RU" altLang="ru-RU" sz="1400" dirty="0">
                <a:solidFill>
                  <a:srgbClr val="000000"/>
                </a:solidFill>
                <a:latin typeface="Verdana" panose="020B0604030504040204" pitchFamily="34" charset="0"/>
              </a:rPr>
              <a:t> в течение срока действия договора страхования </a:t>
            </a:r>
            <a:r>
              <a:rPr lang="ru-RU" altLang="ru-RU" sz="1400" b="1" dirty="0">
                <a:solidFill>
                  <a:srgbClr val="0A50A0"/>
                </a:solidFill>
                <a:latin typeface="Verdana" panose="020B0604030504040204" pitchFamily="34" charset="0"/>
              </a:rPr>
              <a:t>в медицинское учреждение</a:t>
            </a:r>
            <a:r>
              <a:rPr lang="ru-RU" altLang="ru-RU" sz="1400" dirty="0">
                <a:solidFill>
                  <a:srgbClr val="000000"/>
                </a:solidFill>
                <a:latin typeface="Verdana" panose="020B0604030504040204" pitchFamily="34" charset="0"/>
              </a:rPr>
              <a:t>, из числа предусмотренных договором страхования или согласованных со Страховщиком</a:t>
            </a:r>
            <a:r>
              <a:rPr lang="en-US" altLang="ru-RU" sz="1400" dirty="0">
                <a:solidFill>
                  <a:srgbClr val="000000"/>
                </a:solidFill>
                <a:latin typeface="Verdana" panose="020B0604030504040204" pitchFamily="34" charset="0"/>
              </a:rPr>
              <a:t> </a:t>
            </a:r>
            <a:r>
              <a:rPr lang="ru-RU" altLang="ru-RU" sz="1400" dirty="0">
                <a:solidFill>
                  <a:srgbClr val="000000"/>
                </a:solidFill>
                <a:latin typeface="Verdana" panose="020B0604030504040204" pitchFamily="34" charset="0"/>
              </a:rPr>
              <a:t>для получения различных видов платной медицинской помощи, включенных в Программу, </a:t>
            </a:r>
          </a:p>
          <a:p>
            <a:pPr algn="just">
              <a:lnSpc>
                <a:spcPct val="100000"/>
              </a:lnSpc>
              <a:spcBef>
                <a:spcPct val="0"/>
              </a:spcBef>
              <a:spcAft>
                <a:spcPct val="30000"/>
              </a:spcAft>
              <a:buClr>
                <a:srgbClr val="333399"/>
              </a:buClr>
              <a:buFont typeface="Wingdings" panose="05000000000000000000" pitchFamily="2" charset="2"/>
              <a:buChar char="ü"/>
              <a:defRPr/>
            </a:pPr>
            <a:r>
              <a:rPr lang="ru-RU" altLang="ru-RU" sz="1400" dirty="0">
                <a:solidFill>
                  <a:srgbClr val="000000"/>
                </a:solidFill>
                <a:latin typeface="Verdana" panose="020B0604030504040204" pitchFamily="34" charset="0"/>
              </a:rPr>
              <a:t>по поводу ухудшения состояния здоровья и/или состояния; </a:t>
            </a:r>
          </a:p>
          <a:p>
            <a:pPr algn="just">
              <a:lnSpc>
                <a:spcPct val="100000"/>
              </a:lnSpc>
              <a:spcBef>
                <a:spcPct val="0"/>
              </a:spcBef>
              <a:spcAft>
                <a:spcPct val="30000"/>
              </a:spcAft>
              <a:buClr>
                <a:srgbClr val="333399"/>
              </a:buClr>
              <a:buFont typeface="Wingdings" panose="05000000000000000000" pitchFamily="2" charset="2"/>
              <a:buChar char="ü"/>
              <a:defRPr/>
            </a:pPr>
            <a:r>
              <a:rPr lang="ru-RU" altLang="ru-RU" sz="1400" dirty="0">
                <a:solidFill>
                  <a:srgbClr val="000000"/>
                </a:solidFill>
                <a:latin typeface="Verdana" panose="020B0604030504040204" pitchFamily="34" charset="0"/>
              </a:rPr>
              <a:t>по поводу обстоятельств, требующих оказания медицинской помощи повлекшее возникновение расходов на оплату медицинской помощи, оказанной застрахованному лицу, а также обязанность Страховщика произвести страховую выплату.</a:t>
            </a:r>
          </a:p>
          <a:p>
            <a:pPr>
              <a:lnSpc>
                <a:spcPct val="100000"/>
              </a:lnSpc>
              <a:spcBef>
                <a:spcPct val="0"/>
              </a:spcBef>
              <a:spcAft>
                <a:spcPct val="30000"/>
              </a:spcAft>
              <a:buClr>
                <a:srgbClr val="333399"/>
              </a:buClr>
              <a:buFont typeface="Arial" panose="020B0604020202020204" pitchFamily="34" charset="0"/>
              <a:buNone/>
              <a:defRPr/>
            </a:pPr>
            <a:r>
              <a:rPr lang="ru-RU" altLang="ru-RU" sz="1400" b="1" u="sng" dirty="0">
                <a:solidFill>
                  <a:schemeClr val="accent1">
                    <a:lumMod val="75000"/>
                  </a:schemeClr>
                </a:solidFill>
                <a:latin typeface="Verdana" panose="020B0604030504040204" pitchFamily="34" charset="0"/>
              </a:rPr>
              <a:t>В программу ДМС обычно не входят и не оплачиваются:</a:t>
            </a:r>
          </a:p>
          <a:p>
            <a:pPr marL="285750" indent="-285750" algn="just">
              <a:lnSpc>
                <a:spcPct val="100000"/>
              </a:lnSpc>
              <a:spcBef>
                <a:spcPct val="0"/>
              </a:spcBef>
              <a:spcAft>
                <a:spcPct val="30000"/>
              </a:spcAft>
              <a:buClr>
                <a:srgbClr val="333399"/>
              </a:buClr>
              <a:buFont typeface="Wingdings" panose="05000000000000000000" pitchFamily="2" charset="2"/>
              <a:buChar char="ü"/>
              <a:defRPr/>
            </a:pPr>
            <a:r>
              <a:rPr lang="ru-RU" altLang="ru-RU" sz="1400" dirty="0">
                <a:solidFill>
                  <a:srgbClr val="000000"/>
                </a:solidFill>
                <a:latin typeface="Verdana" panose="020B0604030504040204" pitchFamily="34" charset="0"/>
              </a:rPr>
              <a:t>нарушения здоровья полученные Застрахованным в состоянии алкогольного, наркотического или токсического опьянения или психического заболевания, а также умышленного причинения застрахованным себе телесных повреждений: травмы, ожоги, отморожения, острые отравления ядовитыми растениями, химическими веществами,  лекарствами;</a:t>
            </a:r>
          </a:p>
          <a:p>
            <a:pPr marL="285750" indent="-285750" algn="just">
              <a:lnSpc>
                <a:spcPct val="100000"/>
              </a:lnSpc>
              <a:spcBef>
                <a:spcPct val="0"/>
              </a:spcBef>
              <a:spcAft>
                <a:spcPct val="30000"/>
              </a:spcAft>
              <a:buClr>
                <a:srgbClr val="333399"/>
              </a:buClr>
              <a:buFont typeface="Wingdings" panose="05000000000000000000" pitchFamily="2" charset="2"/>
              <a:buChar char="ü"/>
              <a:defRPr/>
            </a:pPr>
            <a:r>
              <a:rPr lang="ru-RU" altLang="ru-RU" sz="1400" dirty="0">
                <a:solidFill>
                  <a:srgbClr val="000000"/>
                </a:solidFill>
                <a:latin typeface="Verdana" panose="020B0604030504040204" pitchFamily="34" charset="0"/>
              </a:rPr>
              <a:t>венерические заболевания; ВИЧ-инфекция; хронический активный гепатит; сахарный диабет (I и II типа); профессиональные и онкологические заболевания;</a:t>
            </a:r>
          </a:p>
          <a:p>
            <a:pPr marL="285750" indent="-285750" algn="just">
              <a:lnSpc>
                <a:spcPct val="100000"/>
              </a:lnSpc>
              <a:spcBef>
                <a:spcPct val="0"/>
              </a:spcBef>
              <a:spcAft>
                <a:spcPct val="30000"/>
              </a:spcAft>
              <a:buClr>
                <a:srgbClr val="333399"/>
              </a:buClr>
              <a:buFont typeface="Wingdings" panose="05000000000000000000" pitchFamily="2" charset="2"/>
              <a:buChar char="ü"/>
              <a:defRPr/>
            </a:pPr>
            <a:r>
              <a:rPr lang="ru-RU" altLang="ru-RU" sz="1400" dirty="0">
                <a:solidFill>
                  <a:srgbClr val="000000"/>
                </a:solidFill>
                <a:latin typeface="Verdana" panose="020B0604030504040204" pitchFamily="34" charset="0"/>
              </a:rPr>
              <a:t>особо опасные инфекции: чума, холера, оспа; другие высококонтагиозные заболевания;</a:t>
            </a:r>
          </a:p>
          <a:p>
            <a:pPr marL="285750" indent="-285750" algn="just">
              <a:lnSpc>
                <a:spcPct val="100000"/>
              </a:lnSpc>
              <a:spcBef>
                <a:spcPct val="0"/>
              </a:spcBef>
              <a:spcAft>
                <a:spcPct val="30000"/>
              </a:spcAft>
              <a:buClr>
                <a:srgbClr val="333399"/>
              </a:buClr>
              <a:buFont typeface="Wingdings" panose="05000000000000000000" pitchFamily="2" charset="2"/>
              <a:buChar char="ü"/>
              <a:defRPr/>
            </a:pPr>
            <a:r>
              <a:rPr lang="ru-RU" altLang="ru-RU" sz="1400" dirty="0">
                <a:solidFill>
                  <a:srgbClr val="000000"/>
                </a:solidFill>
                <a:latin typeface="Verdana" panose="020B0604030504040204" pitchFamily="34" charset="0"/>
              </a:rPr>
              <a:t>медицинское обследование, проводимое с целью оформления справок для получения водительских прав, разрешения на ношение оружия, посещение бассейна и т.п.; </a:t>
            </a:r>
          </a:p>
          <a:p>
            <a:pPr marL="285750" indent="-285750" algn="just">
              <a:lnSpc>
                <a:spcPct val="100000"/>
              </a:lnSpc>
              <a:spcBef>
                <a:spcPct val="0"/>
              </a:spcBef>
              <a:spcAft>
                <a:spcPct val="30000"/>
              </a:spcAft>
              <a:buClr>
                <a:srgbClr val="333399"/>
              </a:buClr>
              <a:buFont typeface="Wingdings" panose="05000000000000000000" pitchFamily="2" charset="2"/>
              <a:buChar char="ü"/>
              <a:defRPr/>
            </a:pPr>
            <a:r>
              <a:rPr lang="ru-RU" altLang="ru-RU" sz="1400" dirty="0">
                <a:solidFill>
                  <a:srgbClr val="000000"/>
                </a:solidFill>
                <a:latin typeface="Verdana" panose="020B0604030504040204" pitchFamily="34" charset="0"/>
              </a:rPr>
              <a:t>медицинские услуги, не предписанные врачом. </a:t>
            </a:r>
            <a:endParaRPr lang="ru-RU" altLang="ru-RU" sz="1600" dirty="0">
              <a:solidFill>
                <a:srgbClr val="000000"/>
              </a:solidFill>
              <a:latin typeface="Verdana" panose="020B0604030504040204" pitchFamily="34" charset="0"/>
            </a:endParaRPr>
          </a:p>
        </p:txBody>
      </p:sp>
      <p:pic>
        <p:nvPicPr>
          <p:cNvPr id="5939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65088"/>
            <a:ext cx="1639888"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4339" y="4545013"/>
            <a:ext cx="178117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Рисунок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83789" y="65089"/>
            <a:ext cx="5302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Номер слайда 3"/>
          <p:cNvSpPr>
            <a:spLocks noGrp="1"/>
          </p:cNvSpPr>
          <p:nvPr>
            <p:ph type="sldNum" sz="quarter" idx="12"/>
          </p:nvPr>
        </p:nvSpPr>
        <p:spPr bwMode="auto">
          <a:xfrm>
            <a:off x="10004426" y="6524626"/>
            <a:ext cx="37147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r>
              <a:rPr lang="ru-RU" altLang="ru-RU" sz="1200">
                <a:solidFill>
                  <a:srgbClr val="0C0C0C"/>
                </a:solidFill>
                <a:latin typeface="Arial" panose="020B0604020202020204" pitchFamily="34" charset="0"/>
              </a:rPr>
              <a:t>17</a:t>
            </a:r>
          </a:p>
        </p:txBody>
      </p:sp>
      <p:pic>
        <p:nvPicPr>
          <p:cNvPr id="59400" name="Рисунок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84338" y="2917825"/>
            <a:ext cx="16192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78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dspretty.ru/wp-content/uploads/2013/11/white-paper-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57346" name="Заголовок 1"/>
          <p:cNvSpPr>
            <a:spLocks noGrp="1"/>
          </p:cNvSpPr>
          <p:nvPr>
            <p:ph type="title"/>
          </p:nvPr>
        </p:nvSpPr>
        <p:spPr>
          <a:xfrm>
            <a:off x="2243138" y="441325"/>
            <a:ext cx="6769100" cy="573088"/>
          </a:xfrm>
        </p:spPr>
        <p:txBody>
          <a:bodyPr>
            <a:normAutofit fontScale="90000"/>
          </a:bodyPr>
          <a:lstStyle/>
          <a:p>
            <a:pPr algn="ctr" eaLnBrk="1" hangingPunct="1">
              <a:defRPr/>
            </a:pPr>
            <a:r>
              <a:rPr lang="ru-RU" altLang="ru-RU" sz="3200" b="1" dirty="0">
                <a:solidFill>
                  <a:schemeClr val="accent1">
                    <a:lumMod val="75000"/>
                  </a:schemeClr>
                </a:solidFill>
              </a:rPr>
              <a:t>ДМС бывает двух типов</a:t>
            </a:r>
            <a:r>
              <a:rPr lang="ru-RU" altLang="ru-RU" sz="3200" b="1" dirty="0">
                <a:solidFill>
                  <a:srgbClr val="0070C0"/>
                </a:solidFill>
              </a:rPr>
              <a:t>:</a:t>
            </a:r>
            <a:r>
              <a:rPr lang="ru-RU" altLang="ru-RU" b="1" dirty="0" smtClean="0"/>
              <a:t/>
            </a:r>
            <a:br>
              <a:rPr lang="ru-RU" altLang="ru-RU" b="1" dirty="0" smtClean="0"/>
            </a:br>
            <a:endParaRPr lang="ru-RU" altLang="ru-RU" dirty="0" smtClean="0"/>
          </a:p>
        </p:txBody>
      </p:sp>
      <p:sp>
        <p:nvSpPr>
          <p:cNvPr id="57347" name="Объект 2"/>
          <p:cNvSpPr>
            <a:spLocks noGrp="1"/>
          </p:cNvSpPr>
          <p:nvPr>
            <p:ph idx="1"/>
          </p:nvPr>
        </p:nvSpPr>
        <p:spPr>
          <a:xfrm>
            <a:off x="1703389" y="620714"/>
            <a:ext cx="8785225" cy="2376487"/>
          </a:xfrm>
        </p:spPr>
        <p:txBody>
          <a:bodyPr>
            <a:normAutofit lnSpcReduction="10000"/>
          </a:bodyPr>
          <a:lstStyle/>
          <a:p>
            <a:pPr marL="0" indent="0">
              <a:buNone/>
              <a:defRPr/>
            </a:pPr>
            <a:r>
              <a:rPr lang="ru-RU" altLang="ru-RU" sz="2100" b="1" dirty="0"/>
              <a:t> Индивидуальное </a:t>
            </a:r>
            <a:r>
              <a:rPr lang="ru-RU" altLang="ru-RU" sz="2100" dirty="0"/>
              <a:t>(оплачиваемое из средств физических лиц). </a:t>
            </a:r>
            <a:br>
              <a:rPr lang="ru-RU" altLang="ru-RU" sz="2100" dirty="0"/>
            </a:br>
            <a:r>
              <a:rPr lang="ru-RU" altLang="ru-RU" sz="2100" dirty="0"/>
              <a:t> </a:t>
            </a:r>
            <a:r>
              <a:rPr lang="ru-RU" altLang="ru-RU" sz="2100" b="1" dirty="0"/>
              <a:t>Корпоративное </a:t>
            </a:r>
            <a:r>
              <a:rPr lang="ru-RU" altLang="ru-RU" sz="2100" dirty="0"/>
              <a:t>(</a:t>
            </a:r>
            <a:r>
              <a:rPr lang="ru-RU" altLang="ru-RU" sz="2100" dirty="0">
                <a:solidFill>
                  <a:prstClr val="black"/>
                </a:solidFill>
              </a:rPr>
              <a:t>оплачиваемое из средств </a:t>
            </a:r>
            <a:r>
              <a:rPr lang="ru-RU" altLang="ru-RU" sz="2100" dirty="0"/>
              <a:t>юридических лиц).  Корпоративное  ДМС не исключает </a:t>
            </a:r>
            <a:r>
              <a:rPr lang="ru-RU" altLang="ru-RU" sz="2100" dirty="0">
                <a:solidFill>
                  <a:prstClr val="black"/>
                </a:solidFill>
              </a:rPr>
              <a:t>оплату взноса из средств физического лица</a:t>
            </a:r>
            <a:r>
              <a:rPr lang="ru-RU" altLang="ru-RU" sz="2100" dirty="0"/>
              <a:t>.</a:t>
            </a:r>
          </a:p>
          <a:p>
            <a:pPr marL="0" indent="0">
              <a:buNone/>
              <a:defRPr/>
            </a:pPr>
            <a:endParaRPr lang="ru-RU" altLang="ru-RU" sz="2100" dirty="0"/>
          </a:p>
          <a:p>
            <a:pPr marL="0" indent="0">
              <a:buNone/>
              <a:defRPr/>
            </a:pPr>
            <a:r>
              <a:rPr lang="ru-RU" altLang="ru-RU" sz="2400" dirty="0">
                <a:solidFill>
                  <a:schemeClr val="accent1">
                    <a:lumMod val="75000"/>
                  </a:schemeClr>
                </a:solidFill>
                <a:latin typeface="Calibri Light" panose="020F0302020204030204"/>
                <a:ea typeface="+mj-ea"/>
                <a:cs typeface="+mj-cs"/>
              </a:rPr>
              <a:t>Конкурентные преимущества корпоративного договора  ДМС по сравнению с индивидуальным: </a:t>
            </a:r>
            <a:endParaRPr lang="ru-RU" altLang="ru-RU" sz="2100" dirty="0">
              <a:solidFill>
                <a:schemeClr val="accent1">
                  <a:lumMod val="75000"/>
                </a:schemeClr>
              </a:solidFill>
            </a:endParaRPr>
          </a:p>
          <a:p>
            <a:pPr marL="0" indent="0">
              <a:buNone/>
              <a:defRPr/>
            </a:pPr>
            <a:endParaRPr lang="ru-RU" altLang="ru-RU" sz="2100" dirty="0">
              <a:solidFill>
                <a:prstClr val="black"/>
              </a:solidFill>
            </a:endParaRPr>
          </a:p>
        </p:txBody>
      </p:sp>
      <p:pic>
        <p:nvPicPr>
          <p:cNvPr id="60420" name="Рисунок 1"/>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9500" y="1323182"/>
            <a:ext cx="12065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Таблица 2"/>
          <p:cNvGraphicFramePr>
            <a:graphicFrameLocks noGrp="1"/>
          </p:cNvGraphicFramePr>
          <p:nvPr/>
        </p:nvGraphicFramePr>
        <p:xfrm>
          <a:off x="1685926" y="3068639"/>
          <a:ext cx="8831263" cy="3414713"/>
        </p:xfrm>
        <a:graphic>
          <a:graphicData uri="http://schemas.openxmlformats.org/drawingml/2006/table">
            <a:tbl>
              <a:tblPr firstRow="1" bandRow="1">
                <a:tableStyleId>{5C22544A-7EE6-4342-B048-85BDC9FD1C3A}</a:tableStyleId>
              </a:tblPr>
              <a:tblGrid>
                <a:gridCol w="4438482"/>
                <a:gridCol w="4392781"/>
              </a:tblGrid>
              <a:tr h="304885">
                <a:tc>
                  <a:txBody>
                    <a:bodyPr/>
                    <a:lstStyle/>
                    <a:p>
                      <a:r>
                        <a:rPr lang="ru-RU" sz="1400" dirty="0" smtClean="0"/>
                        <a:t>Корпоративный договор</a:t>
                      </a:r>
                      <a:endParaRPr lang="ru-RU" sz="1400" dirty="0"/>
                    </a:p>
                  </a:txBody>
                  <a:tcPr marL="91446" marR="91446" marT="45733" marB="45733"/>
                </a:tc>
                <a:tc>
                  <a:txBody>
                    <a:bodyPr/>
                    <a:lstStyle/>
                    <a:p>
                      <a:r>
                        <a:rPr lang="ru-RU" sz="1400" dirty="0" smtClean="0"/>
                        <a:t>Индивидуальный договор</a:t>
                      </a:r>
                      <a:endParaRPr lang="ru-RU" sz="1400" dirty="0"/>
                    </a:p>
                  </a:txBody>
                  <a:tcPr marL="91446" marR="91446" marT="45733" marB="45733"/>
                </a:tc>
              </a:tr>
              <a:tr h="823190">
                <a:tc>
                  <a:txBody>
                    <a:bodyPr/>
                    <a:lstStyle/>
                    <a:p>
                      <a:pPr algn="just"/>
                      <a:r>
                        <a:rPr lang="ru-RU" sz="1200" dirty="0" smtClean="0"/>
                        <a:t>Отбор страховой компании</a:t>
                      </a:r>
                      <a:r>
                        <a:rPr lang="ru-RU" sz="1200" baseline="0" dirty="0" smtClean="0"/>
                        <a:t> и переговоры с ней проводит профсоюз. Сотрудники профсоюза проверяют устойчивость страховщика, юридическую грамотность договора, соответствие его условий рынку.</a:t>
                      </a:r>
                      <a:endParaRPr lang="ru-RU" sz="1200" dirty="0"/>
                    </a:p>
                  </a:txBody>
                  <a:tcPr marL="91446" marR="91446" marT="45733" marB="45733"/>
                </a:tc>
                <a:tc>
                  <a:txBody>
                    <a:bodyPr/>
                    <a:lstStyle/>
                    <a:p>
                      <a:pPr marL="0" algn="just" defTabSz="914400" rtl="0" eaLnBrk="1" latinLnBrk="0" hangingPunct="1"/>
                      <a:r>
                        <a:rPr lang="ru-RU" sz="1200" kern="1200" dirty="0" smtClean="0">
                          <a:solidFill>
                            <a:schemeClr val="dk1"/>
                          </a:solidFill>
                          <a:latin typeface="+mn-lt"/>
                          <a:ea typeface="+mn-ea"/>
                          <a:cs typeface="+mn-cs"/>
                        </a:rPr>
                        <a:t>Член профсоюза самостоятельно выбирает страховщика и договаривается об условиях договора.</a:t>
                      </a:r>
                      <a:endParaRPr lang="ru-RU" sz="1200" kern="1200" dirty="0">
                        <a:solidFill>
                          <a:schemeClr val="dk1"/>
                        </a:solidFill>
                        <a:latin typeface="+mn-lt"/>
                        <a:ea typeface="+mn-ea"/>
                        <a:cs typeface="+mn-cs"/>
                      </a:endParaRPr>
                    </a:p>
                  </a:txBody>
                  <a:tcPr marL="91446" marR="91446" marT="45733" marB="45733"/>
                </a:tc>
              </a:tr>
              <a:tr h="1189051">
                <a:tc>
                  <a:txBody>
                    <a:bodyPr/>
                    <a:lstStyle/>
                    <a:p>
                      <a:pPr marL="0" algn="just" defTabSz="914400" rtl="0" eaLnBrk="1" latinLnBrk="0" hangingPunct="1"/>
                      <a:r>
                        <a:rPr lang="ru-RU" sz="1200" kern="1200" dirty="0" smtClean="0">
                          <a:solidFill>
                            <a:schemeClr val="dk1"/>
                          </a:solidFill>
                          <a:latin typeface="+mn-lt"/>
                          <a:ea typeface="+mn-ea"/>
                          <a:cs typeface="+mn-cs"/>
                        </a:rPr>
                        <a:t>Страховая компания, будучи заинтересованной в увеличении числа застрахованных, обычно</a:t>
                      </a:r>
                      <a:r>
                        <a:rPr lang="ru-RU" sz="1200" kern="1200" baseline="0" dirty="0" smtClean="0">
                          <a:solidFill>
                            <a:schemeClr val="dk1"/>
                          </a:solidFill>
                          <a:latin typeface="+mn-lt"/>
                          <a:ea typeface="+mn-ea"/>
                          <a:cs typeface="+mn-cs"/>
                        </a:rPr>
                        <a:t> готова вносить дополнения в шаблон договора, </a:t>
                      </a:r>
                      <a:r>
                        <a:rPr lang="ru-RU" sz="1200" b="1" i="1" u="sng" kern="1200" baseline="0" dirty="0" smtClean="0">
                          <a:solidFill>
                            <a:schemeClr val="dk1"/>
                          </a:solidFill>
                          <a:latin typeface="+mn-lt"/>
                          <a:ea typeface="+mn-ea"/>
                          <a:cs typeface="+mn-cs"/>
                        </a:rPr>
                        <a:t>заключить договор ДМС по меньшим - корпоративным тарифам</a:t>
                      </a:r>
                      <a:r>
                        <a:rPr lang="ru-RU" sz="1200" kern="1200" baseline="0" dirty="0" smtClean="0">
                          <a:solidFill>
                            <a:schemeClr val="dk1"/>
                          </a:solidFill>
                          <a:latin typeface="+mn-lt"/>
                          <a:ea typeface="+mn-ea"/>
                          <a:cs typeface="+mn-cs"/>
                        </a:rPr>
                        <a:t> (в том числе и на членов семей), предоставлять скидки по иным видам страхования.</a:t>
                      </a:r>
                      <a:endParaRPr lang="ru-RU" sz="1200" kern="1200" dirty="0">
                        <a:solidFill>
                          <a:schemeClr val="dk1"/>
                        </a:solidFill>
                        <a:latin typeface="+mn-lt"/>
                        <a:ea typeface="+mn-ea"/>
                        <a:cs typeface="+mn-cs"/>
                      </a:endParaRPr>
                    </a:p>
                  </a:txBody>
                  <a:tcPr marL="91446" marR="91446" marT="45733" marB="45733"/>
                </a:tc>
                <a:tc>
                  <a:txBody>
                    <a:bodyPr/>
                    <a:lstStyle/>
                    <a:p>
                      <a:pPr marL="0" algn="just" defTabSz="914400" rtl="0" eaLnBrk="1" latinLnBrk="0" hangingPunct="1"/>
                      <a:r>
                        <a:rPr lang="ru-RU" sz="1200" kern="1200" dirty="0" smtClean="0">
                          <a:solidFill>
                            <a:schemeClr val="dk1"/>
                          </a:solidFill>
                          <a:latin typeface="+mn-lt"/>
                          <a:ea typeface="+mn-ea"/>
                          <a:cs typeface="+mn-cs"/>
                        </a:rPr>
                        <a:t>Учитывая малый объем индивидуального ДМС</a:t>
                      </a:r>
                      <a:r>
                        <a:rPr lang="ru-RU" sz="1200" kern="1200" baseline="0" dirty="0" smtClean="0">
                          <a:solidFill>
                            <a:schemeClr val="dk1"/>
                          </a:solidFill>
                          <a:latin typeface="+mn-lt"/>
                          <a:ea typeface="+mn-ea"/>
                          <a:cs typeface="+mn-cs"/>
                        </a:rPr>
                        <a:t> в России, страховщики с недоверием относятся с физическим лицам, заключающим подобные договора. В качестве защиты от </a:t>
                      </a:r>
                      <a:r>
                        <a:rPr lang="en-US" sz="1200" kern="1200" baseline="0" dirty="0" smtClean="0">
                          <a:solidFill>
                            <a:schemeClr val="dk1"/>
                          </a:solidFill>
                          <a:latin typeface="+mn-lt"/>
                          <a:ea typeface="+mn-ea"/>
                          <a:cs typeface="+mn-cs"/>
                        </a:rPr>
                        <a:t>“</a:t>
                      </a:r>
                      <a:r>
                        <a:rPr lang="ru-RU" sz="1200" kern="1200" baseline="0" dirty="0" smtClean="0">
                          <a:solidFill>
                            <a:schemeClr val="dk1"/>
                          </a:solidFill>
                          <a:latin typeface="+mn-lt"/>
                          <a:ea typeface="+mn-ea"/>
                          <a:cs typeface="+mn-cs"/>
                        </a:rPr>
                        <a:t>желающих вылечиться за чужой счет</a:t>
                      </a:r>
                      <a:r>
                        <a:rPr lang="en-US" sz="1200" kern="1200" baseline="0" dirty="0" smtClean="0">
                          <a:solidFill>
                            <a:schemeClr val="dk1"/>
                          </a:solidFill>
                          <a:latin typeface="+mn-lt"/>
                          <a:ea typeface="+mn-ea"/>
                          <a:cs typeface="+mn-cs"/>
                        </a:rPr>
                        <a:t>” </a:t>
                      </a:r>
                      <a:r>
                        <a:rPr lang="ru-RU" sz="1200" kern="1200" baseline="0" dirty="0" smtClean="0">
                          <a:solidFill>
                            <a:schemeClr val="dk1"/>
                          </a:solidFill>
                          <a:latin typeface="+mn-lt"/>
                          <a:ea typeface="+mn-ea"/>
                          <a:cs typeface="+mn-cs"/>
                        </a:rPr>
                        <a:t>используют подробное предварительное медицинское анкетирование, индивидуальные тарифы и повышающие коэффициенты. </a:t>
                      </a:r>
                      <a:r>
                        <a:rPr lang="ru-RU" sz="1200" kern="1200" dirty="0" smtClean="0">
                          <a:solidFill>
                            <a:schemeClr val="dk1"/>
                          </a:solidFill>
                          <a:latin typeface="+mn-lt"/>
                          <a:ea typeface="+mn-ea"/>
                          <a:cs typeface="+mn-cs"/>
                        </a:rPr>
                        <a:t> </a:t>
                      </a:r>
                      <a:endParaRPr lang="ru-RU" sz="1200" kern="1200" dirty="0">
                        <a:solidFill>
                          <a:schemeClr val="dk1"/>
                        </a:solidFill>
                        <a:latin typeface="+mn-lt"/>
                        <a:ea typeface="+mn-ea"/>
                        <a:cs typeface="+mn-cs"/>
                      </a:endParaRPr>
                    </a:p>
                  </a:txBody>
                  <a:tcPr marL="91446" marR="91446" marT="45733" marB="45733"/>
                </a:tc>
              </a:tr>
              <a:tr h="640259">
                <a:tc>
                  <a:txBody>
                    <a:bodyPr/>
                    <a:lstStyle/>
                    <a:p>
                      <a:r>
                        <a:rPr lang="ru-RU" sz="1200" kern="1200" dirty="0" smtClean="0">
                          <a:solidFill>
                            <a:schemeClr val="dk1"/>
                          </a:solidFill>
                          <a:latin typeface="+mn-lt"/>
                          <a:ea typeface="+mn-ea"/>
                          <a:cs typeface="+mn-cs"/>
                        </a:rPr>
                        <a:t>При возникновении спорных ситуаций страховая компания вынуждена считаться с возможностью </a:t>
                      </a:r>
                      <a:r>
                        <a:rPr lang="ru-RU" sz="1200" kern="1200" baseline="0" dirty="0" smtClean="0">
                          <a:solidFill>
                            <a:schemeClr val="dk1"/>
                          </a:solidFill>
                          <a:latin typeface="+mn-lt"/>
                          <a:ea typeface="+mn-ea"/>
                          <a:cs typeface="+mn-cs"/>
                        </a:rPr>
                        <a:t> потери всех клиентов по договору.</a:t>
                      </a:r>
                      <a:endParaRPr lang="ru-RU" sz="1200" kern="1200" dirty="0">
                        <a:solidFill>
                          <a:schemeClr val="dk1"/>
                        </a:solidFill>
                        <a:latin typeface="+mn-lt"/>
                        <a:ea typeface="+mn-ea"/>
                        <a:cs typeface="+mn-cs"/>
                      </a:endParaRPr>
                    </a:p>
                  </a:txBody>
                  <a:tcPr marL="91446" marR="91446" marT="45733" marB="45733"/>
                </a:tc>
                <a:tc>
                  <a:txBody>
                    <a:bodyPr/>
                    <a:lstStyle/>
                    <a:p>
                      <a:r>
                        <a:rPr lang="ru-RU" sz="1200" kern="1200" dirty="0" smtClean="0">
                          <a:solidFill>
                            <a:schemeClr val="dk1"/>
                          </a:solidFill>
                          <a:latin typeface="+mn-lt"/>
                          <a:ea typeface="+mn-ea"/>
                          <a:cs typeface="+mn-cs"/>
                        </a:rPr>
                        <a:t>При возникновении спорных ситуаций застрахованный</a:t>
                      </a:r>
                      <a:r>
                        <a:rPr lang="ru-RU" sz="1200" kern="1200" baseline="0" dirty="0" smtClean="0">
                          <a:solidFill>
                            <a:schemeClr val="dk1"/>
                          </a:solidFill>
                          <a:latin typeface="+mn-lt"/>
                          <a:ea typeface="+mn-ea"/>
                          <a:cs typeface="+mn-cs"/>
                        </a:rPr>
                        <a:t>  общается со</a:t>
                      </a:r>
                      <a:r>
                        <a:rPr lang="ru-RU" sz="1200" kern="1200" dirty="0" smtClean="0">
                          <a:solidFill>
                            <a:schemeClr val="dk1"/>
                          </a:solidFill>
                          <a:latin typeface="+mn-lt"/>
                          <a:ea typeface="+mn-ea"/>
                          <a:cs typeface="+mn-cs"/>
                        </a:rPr>
                        <a:t> страховой компанией</a:t>
                      </a:r>
                      <a:r>
                        <a:rPr lang="ru-RU" sz="1200" kern="1200" baseline="0" dirty="0" smtClean="0">
                          <a:solidFill>
                            <a:schemeClr val="dk1"/>
                          </a:solidFill>
                          <a:latin typeface="+mn-lt"/>
                          <a:ea typeface="+mn-ea"/>
                          <a:cs typeface="+mn-cs"/>
                        </a:rPr>
                        <a:t> индивидуально.</a:t>
                      </a:r>
                      <a:endParaRPr lang="ru-RU" sz="1200" kern="1200" dirty="0">
                        <a:solidFill>
                          <a:schemeClr val="dk1"/>
                        </a:solidFill>
                        <a:latin typeface="+mn-lt"/>
                        <a:ea typeface="+mn-ea"/>
                        <a:cs typeface="+mn-cs"/>
                      </a:endParaRPr>
                    </a:p>
                  </a:txBody>
                  <a:tcPr marL="91446" marR="91446" marT="45733" marB="45733"/>
                </a:tc>
              </a:tr>
              <a:tr h="457328">
                <a:tc>
                  <a:txBody>
                    <a:bodyPr/>
                    <a:lstStyle/>
                    <a:p>
                      <a:pPr marL="0" algn="l" defTabSz="914400" rtl="0" eaLnBrk="1" latinLnBrk="0" hangingPunct="1"/>
                      <a:r>
                        <a:rPr lang="ru-RU" sz="1200" kern="1200" dirty="0" smtClean="0">
                          <a:solidFill>
                            <a:schemeClr val="dk1"/>
                          </a:solidFill>
                          <a:latin typeface="+mn-lt"/>
                          <a:ea typeface="+mn-ea"/>
                          <a:cs typeface="+mn-cs"/>
                        </a:rPr>
                        <a:t>Часть расходов по страхованию может взять на себя профсоюз</a:t>
                      </a:r>
                      <a:r>
                        <a:rPr lang="ru-RU" sz="1200" kern="1200" baseline="0" dirty="0" smtClean="0">
                          <a:solidFill>
                            <a:schemeClr val="dk1"/>
                          </a:solidFill>
                          <a:latin typeface="+mn-lt"/>
                          <a:ea typeface="+mn-ea"/>
                          <a:cs typeface="+mn-cs"/>
                        </a:rPr>
                        <a:t> и работодатель.</a:t>
                      </a:r>
                      <a:endParaRPr lang="ru-RU" sz="1200" kern="1200" dirty="0">
                        <a:solidFill>
                          <a:schemeClr val="dk1"/>
                        </a:solidFill>
                        <a:latin typeface="+mn-lt"/>
                        <a:ea typeface="+mn-ea"/>
                        <a:cs typeface="+mn-cs"/>
                      </a:endParaRPr>
                    </a:p>
                  </a:txBody>
                  <a:tcPr marL="91446" marR="91446" marT="45733" marB="45733"/>
                </a:tc>
                <a:tc>
                  <a:txBody>
                    <a:bodyPr/>
                    <a:lstStyle/>
                    <a:p>
                      <a:r>
                        <a:rPr lang="ru-RU" sz="1200" kern="1200" dirty="0" smtClean="0">
                          <a:solidFill>
                            <a:schemeClr val="dk1"/>
                          </a:solidFill>
                          <a:latin typeface="+mn-lt"/>
                          <a:ea typeface="+mn-ea"/>
                          <a:cs typeface="+mn-cs"/>
                        </a:rPr>
                        <a:t>Расходы по страхованию</a:t>
                      </a:r>
                      <a:r>
                        <a:rPr lang="ru-RU" sz="1200" kern="1200" baseline="0" dirty="0" smtClean="0">
                          <a:solidFill>
                            <a:schemeClr val="dk1"/>
                          </a:solidFill>
                          <a:latin typeface="+mn-lt"/>
                          <a:ea typeface="+mn-ea"/>
                          <a:cs typeface="+mn-cs"/>
                        </a:rPr>
                        <a:t> в полном объёме несёт страхователь.</a:t>
                      </a:r>
                      <a:endParaRPr lang="ru-RU" sz="1200" kern="1200" dirty="0">
                        <a:solidFill>
                          <a:schemeClr val="dk1"/>
                        </a:solidFill>
                        <a:latin typeface="+mn-lt"/>
                        <a:ea typeface="+mn-ea"/>
                        <a:cs typeface="+mn-cs"/>
                      </a:endParaRPr>
                    </a:p>
                  </a:txBody>
                  <a:tcPr marL="91446" marR="91446" marT="45733" marB="45733"/>
                </a:tc>
              </a:tr>
            </a:tbl>
          </a:graphicData>
        </a:graphic>
      </p:graphicFrame>
      <p:pic>
        <p:nvPicPr>
          <p:cNvPr id="60441" name="Рисунок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51989" y="217488"/>
            <a:ext cx="5365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42" name="Номер слайда 3"/>
          <p:cNvSpPr>
            <a:spLocks noGrp="1"/>
          </p:cNvSpPr>
          <p:nvPr>
            <p:ph type="sldNum" sz="quarter" idx="12"/>
          </p:nvPr>
        </p:nvSpPr>
        <p:spPr bwMode="auto">
          <a:xfrm>
            <a:off x="10004426" y="6524626"/>
            <a:ext cx="37147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r>
              <a:rPr lang="ru-RU" altLang="ru-RU" sz="1200">
                <a:solidFill>
                  <a:srgbClr val="0C0C0C"/>
                </a:solidFill>
                <a:latin typeface="Arial" panose="020B0604020202020204" pitchFamily="34" charset="0"/>
              </a:rPr>
              <a:t>18</a:t>
            </a:r>
          </a:p>
        </p:txBody>
      </p:sp>
    </p:spTree>
    <p:extLst>
      <p:ext uri="{BB962C8B-B14F-4D97-AF65-F5344CB8AC3E}">
        <p14:creationId xmlns:p14="http://schemas.microsoft.com/office/powerpoint/2010/main" val="1904857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http://dspretty.ru/wp-content/uploads/2013/11/white-paper-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52226" name="Rectangle 2"/>
          <p:cNvSpPr>
            <a:spLocks noChangeArrowheads="1"/>
          </p:cNvSpPr>
          <p:nvPr/>
        </p:nvSpPr>
        <p:spPr bwMode="auto">
          <a:xfrm>
            <a:off x="1600200" y="76200"/>
            <a:ext cx="868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ru-RU" altLang="ru-RU" sz="2400" dirty="0">
                <a:solidFill>
                  <a:schemeClr val="accent1">
                    <a:lumMod val="75000"/>
                  </a:schemeClr>
                </a:solidFill>
                <a:latin typeface="Verdana" panose="020B0604030504040204" pitchFamily="34" charset="0"/>
              </a:rPr>
              <a:t>Как работает корпоративный договор ДМС?</a:t>
            </a:r>
            <a:endParaRPr lang="en-US" altLang="ru-RU" sz="2400" dirty="0">
              <a:solidFill>
                <a:schemeClr val="accent1">
                  <a:lumMod val="75000"/>
                </a:schemeClr>
              </a:solidFill>
              <a:latin typeface="Verdana" panose="020B0604030504040204" pitchFamily="34" charset="0"/>
            </a:endParaRPr>
          </a:p>
        </p:txBody>
      </p:sp>
      <p:sp>
        <p:nvSpPr>
          <p:cNvPr id="61443" name="Line 4"/>
          <p:cNvSpPr>
            <a:spLocks noChangeShapeType="1"/>
          </p:cNvSpPr>
          <p:nvPr/>
        </p:nvSpPr>
        <p:spPr bwMode="auto">
          <a:xfrm flipH="1" flipV="1">
            <a:off x="4032251" y="2166938"/>
            <a:ext cx="4405313" cy="3052762"/>
          </a:xfrm>
          <a:prstGeom prst="line">
            <a:avLst/>
          </a:prstGeom>
          <a:noFill/>
          <a:ln w="63500">
            <a:solidFill>
              <a:srgbClr val="FF9900"/>
            </a:solidFill>
            <a:prstDash val="sysDot"/>
            <a:miter lim="800000"/>
            <a:headEnd/>
            <a:tailEnd type="triangle" w="med" len="med"/>
          </a:ln>
          <a:extLst>
            <a:ext uri="{909E8E84-426E-40DD-AFC4-6F175D3DCCD1}">
              <a14:hiddenFill xmlns:a14="http://schemas.microsoft.com/office/drawing/2010/main">
                <a:noFill/>
              </a14:hiddenFill>
            </a:ext>
          </a:extLst>
        </p:spPr>
        <p:txBody>
          <a:bodyPr lIns="93600" tIns="46800" rIns="93600" bIns="46800" anchorCtr="1"/>
          <a:lstStyle/>
          <a:p>
            <a:endParaRPr lang="ru-RU"/>
          </a:p>
        </p:txBody>
      </p:sp>
      <p:sp>
        <p:nvSpPr>
          <p:cNvPr id="61444" name="Text Box 5"/>
          <p:cNvSpPr txBox="1">
            <a:spLocks noChangeArrowheads="1"/>
          </p:cNvSpPr>
          <p:nvPr/>
        </p:nvSpPr>
        <p:spPr bwMode="auto">
          <a:xfrm>
            <a:off x="4205288" y="1089025"/>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ru-RU" altLang="ru-RU" sz="1400" b="1">
                <a:solidFill>
                  <a:srgbClr val="000000"/>
                </a:solidFill>
                <a:latin typeface="Verdana" panose="020B0604030504040204" pitchFamily="34" charset="0"/>
              </a:rPr>
              <a:t>Оказание медпомощи</a:t>
            </a:r>
            <a:endParaRPr lang="en-US" altLang="ru-RU" sz="1400" b="1">
              <a:solidFill>
                <a:srgbClr val="000000"/>
              </a:solidFill>
              <a:latin typeface="Verdana" panose="020B0604030504040204" pitchFamily="34" charset="0"/>
            </a:endParaRPr>
          </a:p>
        </p:txBody>
      </p:sp>
      <p:sp>
        <p:nvSpPr>
          <p:cNvPr id="61445" name="Line 6"/>
          <p:cNvSpPr>
            <a:spLocks noChangeShapeType="1"/>
          </p:cNvSpPr>
          <p:nvPr/>
        </p:nvSpPr>
        <p:spPr bwMode="auto">
          <a:xfrm>
            <a:off x="4205289" y="6330950"/>
            <a:ext cx="4194175" cy="0"/>
          </a:xfrm>
          <a:prstGeom prst="line">
            <a:avLst/>
          </a:prstGeom>
          <a:noFill/>
          <a:ln w="63500">
            <a:solidFill>
              <a:srgbClr val="0A50A0"/>
            </a:solidFill>
            <a:prstDash val="dash"/>
            <a:round/>
            <a:headEnd/>
            <a:tailEnd type="triangle" w="med" len="med"/>
          </a:ln>
          <a:extLst>
            <a:ext uri="{909E8E84-426E-40DD-AFC4-6F175D3DCCD1}">
              <a14:hiddenFill xmlns:a14="http://schemas.microsoft.com/office/drawing/2010/main">
                <a:noFill/>
              </a14:hiddenFill>
            </a:ext>
          </a:extLst>
        </p:spPr>
        <p:txBody>
          <a:bodyPr lIns="93600" tIns="46800" rIns="93600" bIns="46800" anchorCtr="1"/>
          <a:lstStyle/>
          <a:p>
            <a:endParaRPr lang="ru-RU"/>
          </a:p>
        </p:txBody>
      </p:sp>
      <p:sp>
        <p:nvSpPr>
          <p:cNvPr id="61446" name="Line 7"/>
          <p:cNvSpPr>
            <a:spLocks noChangeShapeType="1"/>
          </p:cNvSpPr>
          <p:nvPr/>
        </p:nvSpPr>
        <p:spPr bwMode="auto">
          <a:xfrm flipH="1" flipV="1">
            <a:off x="9164639" y="2825750"/>
            <a:ext cx="60325" cy="2408238"/>
          </a:xfrm>
          <a:prstGeom prst="line">
            <a:avLst/>
          </a:prstGeom>
          <a:noFill/>
          <a:ln w="63500">
            <a:solidFill>
              <a:srgbClr val="0A50A0"/>
            </a:solidFill>
            <a:prstDash val="dash"/>
            <a:round/>
            <a:headEnd/>
            <a:tailEnd type="triangle" w="med" len="med"/>
          </a:ln>
          <a:extLst>
            <a:ext uri="{909E8E84-426E-40DD-AFC4-6F175D3DCCD1}">
              <a14:hiddenFill xmlns:a14="http://schemas.microsoft.com/office/drawing/2010/main">
                <a:noFill/>
              </a14:hiddenFill>
            </a:ext>
          </a:extLst>
        </p:spPr>
        <p:txBody>
          <a:bodyPr lIns="93600" tIns="46800" rIns="93600" bIns="46800" anchorCtr="1"/>
          <a:lstStyle/>
          <a:p>
            <a:endParaRPr lang="ru-RU"/>
          </a:p>
        </p:txBody>
      </p:sp>
      <p:sp>
        <p:nvSpPr>
          <p:cNvPr id="61447" name="Line 8"/>
          <p:cNvSpPr>
            <a:spLocks noChangeShapeType="1"/>
          </p:cNvSpPr>
          <p:nvPr/>
        </p:nvSpPr>
        <p:spPr bwMode="auto">
          <a:xfrm rot="10800000">
            <a:off x="3844925" y="1449388"/>
            <a:ext cx="4038600" cy="0"/>
          </a:xfrm>
          <a:prstGeom prst="line">
            <a:avLst/>
          </a:prstGeom>
          <a:noFill/>
          <a:ln w="63500">
            <a:solidFill>
              <a:srgbClr val="0A50A0"/>
            </a:solidFill>
            <a:prstDash val="dash"/>
            <a:round/>
            <a:headEnd/>
            <a:tailEnd type="triangle" w="med" len="med"/>
          </a:ln>
          <a:extLst>
            <a:ext uri="{909E8E84-426E-40DD-AFC4-6F175D3DCCD1}">
              <a14:hiddenFill xmlns:a14="http://schemas.microsoft.com/office/drawing/2010/main">
                <a:noFill/>
              </a14:hiddenFill>
            </a:ext>
          </a:extLst>
        </p:spPr>
        <p:txBody>
          <a:bodyPr lIns="93600" tIns="46800" rIns="93600" bIns="46800" anchorCtr="1"/>
          <a:lstStyle/>
          <a:p>
            <a:endParaRPr lang="ru-RU"/>
          </a:p>
        </p:txBody>
      </p:sp>
      <p:sp>
        <p:nvSpPr>
          <p:cNvPr id="61448" name="Text Box 9"/>
          <p:cNvSpPr txBox="1">
            <a:spLocks noChangeArrowheads="1"/>
          </p:cNvSpPr>
          <p:nvPr/>
        </p:nvSpPr>
        <p:spPr bwMode="auto">
          <a:xfrm>
            <a:off x="4656138" y="1808163"/>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400" b="1">
                <a:solidFill>
                  <a:srgbClr val="000000"/>
                </a:solidFill>
                <a:latin typeface="Verdana" panose="020B0604030504040204" pitchFamily="34" charset="0"/>
              </a:rPr>
              <a:t>Обращение за помощью</a:t>
            </a:r>
            <a:endParaRPr lang="en-US" altLang="ru-RU" sz="1400" b="1">
              <a:solidFill>
                <a:srgbClr val="000000"/>
              </a:solidFill>
              <a:latin typeface="Verdana" panose="020B0604030504040204" pitchFamily="34" charset="0"/>
            </a:endParaRPr>
          </a:p>
        </p:txBody>
      </p:sp>
      <p:sp>
        <p:nvSpPr>
          <p:cNvPr id="61449" name="Line 10"/>
          <p:cNvSpPr>
            <a:spLocks noChangeShapeType="1"/>
          </p:cNvSpPr>
          <p:nvPr/>
        </p:nvSpPr>
        <p:spPr bwMode="auto">
          <a:xfrm>
            <a:off x="3935413" y="1808163"/>
            <a:ext cx="4114800" cy="0"/>
          </a:xfrm>
          <a:prstGeom prst="line">
            <a:avLst/>
          </a:prstGeom>
          <a:noFill/>
          <a:ln w="63500">
            <a:solidFill>
              <a:srgbClr val="0A50A0"/>
            </a:solidFill>
            <a:prstDash val="dash"/>
            <a:round/>
            <a:headEnd/>
            <a:tailEnd type="triangle" w="med" len="med"/>
          </a:ln>
          <a:extLst>
            <a:ext uri="{909E8E84-426E-40DD-AFC4-6F175D3DCCD1}">
              <a14:hiddenFill xmlns:a14="http://schemas.microsoft.com/office/drawing/2010/main">
                <a:noFill/>
              </a14:hiddenFill>
            </a:ext>
          </a:extLst>
        </p:spPr>
        <p:txBody>
          <a:bodyPr lIns="93600" tIns="46800" rIns="93600" bIns="46800" anchorCtr="1"/>
          <a:lstStyle/>
          <a:p>
            <a:endParaRPr lang="ru-RU"/>
          </a:p>
        </p:txBody>
      </p:sp>
      <p:sp>
        <p:nvSpPr>
          <p:cNvPr id="61450" name="Text Box 11"/>
          <p:cNvSpPr txBox="1">
            <a:spLocks noChangeArrowheads="1"/>
          </p:cNvSpPr>
          <p:nvPr/>
        </p:nvSpPr>
        <p:spPr bwMode="auto">
          <a:xfrm rot="-5400000">
            <a:off x="8058151" y="3684916"/>
            <a:ext cx="2790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ru-RU" altLang="ru-RU" sz="1400" b="1">
                <a:solidFill>
                  <a:srgbClr val="000000"/>
                </a:solidFill>
                <a:latin typeface="Verdana" panose="020B0604030504040204" pitchFamily="34" charset="0"/>
              </a:rPr>
              <a:t>Счет</a:t>
            </a:r>
            <a:r>
              <a:rPr lang="en-US" altLang="ru-RU" sz="1400" b="1">
                <a:solidFill>
                  <a:srgbClr val="000000"/>
                </a:solidFill>
                <a:latin typeface="Verdana" panose="020B0604030504040204" pitchFamily="34" charset="0"/>
              </a:rPr>
              <a:t> </a:t>
            </a:r>
            <a:r>
              <a:rPr lang="ru-RU" altLang="ru-RU" sz="1400" b="1">
                <a:solidFill>
                  <a:srgbClr val="000000"/>
                </a:solidFill>
                <a:latin typeface="Verdana" panose="020B0604030504040204" pitchFamily="34" charset="0"/>
              </a:rPr>
              <a:t> за оказанную помощь</a:t>
            </a:r>
            <a:endParaRPr lang="en-US" altLang="ru-RU" sz="1400" b="1">
              <a:solidFill>
                <a:srgbClr val="000000"/>
              </a:solidFill>
              <a:latin typeface="Verdana" panose="020B0604030504040204" pitchFamily="34" charset="0"/>
            </a:endParaRPr>
          </a:p>
        </p:txBody>
      </p:sp>
      <p:sp>
        <p:nvSpPr>
          <p:cNvPr id="61451" name="Text Box 12"/>
          <p:cNvSpPr txBox="1">
            <a:spLocks noChangeArrowheads="1"/>
          </p:cNvSpPr>
          <p:nvPr/>
        </p:nvSpPr>
        <p:spPr bwMode="auto">
          <a:xfrm rot="-5400000">
            <a:off x="8235157" y="3801270"/>
            <a:ext cx="1573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ru-RU" altLang="ru-RU" sz="1400" b="1">
                <a:solidFill>
                  <a:srgbClr val="000000"/>
                </a:solidFill>
                <a:latin typeface="Verdana" panose="020B0604030504040204" pitchFamily="34" charset="0"/>
              </a:rPr>
              <a:t>Оплата счета</a:t>
            </a:r>
            <a:endParaRPr lang="en-US" altLang="ru-RU" sz="1400" b="1">
              <a:solidFill>
                <a:srgbClr val="000000"/>
              </a:solidFill>
              <a:latin typeface="Verdana" panose="020B0604030504040204" pitchFamily="34" charset="0"/>
            </a:endParaRPr>
          </a:p>
        </p:txBody>
      </p:sp>
      <p:sp>
        <p:nvSpPr>
          <p:cNvPr id="61452" name="Line 16"/>
          <p:cNvSpPr>
            <a:spLocks noChangeShapeType="1"/>
          </p:cNvSpPr>
          <p:nvPr/>
        </p:nvSpPr>
        <p:spPr bwMode="auto">
          <a:xfrm>
            <a:off x="9696451" y="2803526"/>
            <a:ext cx="42863" cy="2555875"/>
          </a:xfrm>
          <a:prstGeom prst="line">
            <a:avLst/>
          </a:prstGeom>
          <a:noFill/>
          <a:ln w="63500">
            <a:solidFill>
              <a:srgbClr val="0A50A0"/>
            </a:solidFill>
            <a:prstDash val="dash"/>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ru-RU"/>
          </a:p>
        </p:txBody>
      </p:sp>
      <p:sp>
        <p:nvSpPr>
          <p:cNvPr id="550929" name="Text Box 17"/>
          <p:cNvSpPr txBox="1">
            <a:spLocks noChangeArrowheads="1"/>
          </p:cNvSpPr>
          <p:nvPr/>
        </p:nvSpPr>
        <p:spPr bwMode="auto">
          <a:xfrm>
            <a:off x="4629150" y="6284914"/>
            <a:ext cx="3124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ru-RU" altLang="ru-RU" sz="1400" b="1" dirty="0">
                <a:solidFill>
                  <a:srgbClr val="000000"/>
                </a:solidFill>
                <a:latin typeface="Verdana" panose="020B0604030504040204" pitchFamily="34" charset="0"/>
              </a:rPr>
              <a:t>Оплата страховой премии по </a:t>
            </a:r>
            <a:r>
              <a:rPr lang="ru-RU" altLang="ru-RU" sz="1400" b="1" dirty="0">
                <a:solidFill>
                  <a:schemeClr val="accent2">
                    <a:lumMod val="75000"/>
                  </a:schemeClr>
                </a:solidFill>
                <a:latin typeface="Verdana" panose="020B0604030504040204" pitchFamily="34" charset="0"/>
              </a:rPr>
              <a:t>корпоративному</a:t>
            </a:r>
            <a:r>
              <a:rPr lang="ru-RU" altLang="ru-RU" sz="1400" b="1" dirty="0">
                <a:solidFill>
                  <a:srgbClr val="000000"/>
                </a:solidFill>
                <a:latin typeface="Verdana" panose="020B0604030504040204" pitchFamily="34" charset="0"/>
              </a:rPr>
              <a:t> тарифу</a:t>
            </a:r>
            <a:endParaRPr lang="en-US" altLang="ru-RU" sz="1400" b="1" dirty="0">
              <a:solidFill>
                <a:srgbClr val="000000"/>
              </a:solidFill>
              <a:latin typeface="Verdana" panose="020B0604030504040204" pitchFamily="34" charset="0"/>
            </a:endParaRPr>
          </a:p>
        </p:txBody>
      </p:sp>
      <p:sp>
        <p:nvSpPr>
          <p:cNvPr id="61454" name="Line 18"/>
          <p:cNvSpPr>
            <a:spLocks noChangeShapeType="1"/>
          </p:cNvSpPr>
          <p:nvPr/>
        </p:nvSpPr>
        <p:spPr bwMode="auto">
          <a:xfrm flipH="1" flipV="1">
            <a:off x="9944100" y="2779713"/>
            <a:ext cx="39688" cy="2513012"/>
          </a:xfrm>
          <a:prstGeom prst="line">
            <a:avLst/>
          </a:prstGeom>
          <a:noFill/>
          <a:ln w="63500">
            <a:solidFill>
              <a:srgbClr val="FF9900"/>
            </a:solidFill>
            <a:prstDash val="sysDot"/>
            <a:round/>
            <a:headEnd/>
            <a:tailEnd type="triangle" w="med" len="med"/>
          </a:ln>
          <a:extLst>
            <a:ext uri="{909E8E84-426E-40DD-AFC4-6F175D3DCCD1}">
              <a14:hiddenFill xmlns:a14="http://schemas.microsoft.com/office/drawing/2010/main">
                <a:noFill/>
              </a14:hiddenFill>
            </a:ext>
          </a:extLst>
        </p:spPr>
        <p:txBody>
          <a:bodyPr lIns="93600" tIns="46800" rIns="93600" bIns="46800" anchorCtr="1"/>
          <a:lstStyle/>
          <a:p>
            <a:endParaRPr lang="ru-RU"/>
          </a:p>
        </p:txBody>
      </p:sp>
      <p:sp>
        <p:nvSpPr>
          <p:cNvPr id="61455" name="Text Box 19"/>
          <p:cNvSpPr txBox="1">
            <a:spLocks noChangeArrowheads="1"/>
          </p:cNvSpPr>
          <p:nvPr/>
        </p:nvSpPr>
        <p:spPr bwMode="auto">
          <a:xfrm rot="-5400000">
            <a:off x="9156701" y="3724276"/>
            <a:ext cx="2495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ru-RU" altLang="ru-RU" sz="1400" b="1">
                <a:solidFill>
                  <a:srgbClr val="000000"/>
                </a:solidFill>
                <a:latin typeface="Verdana" panose="020B0604030504040204" pitchFamily="34" charset="0"/>
              </a:rPr>
              <a:t>Контроль качества медицинской помощи</a:t>
            </a:r>
            <a:endParaRPr lang="en-US" altLang="ru-RU" sz="1400" b="1">
              <a:solidFill>
                <a:srgbClr val="000000"/>
              </a:solidFill>
              <a:latin typeface="Verdana" panose="020B0604030504040204" pitchFamily="34" charset="0"/>
            </a:endParaRPr>
          </a:p>
        </p:txBody>
      </p:sp>
      <p:sp>
        <p:nvSpPr>
          <p:cNvPr id="550933" name="Text Box 21"/>
          <p:cNvSpPr txBox="1">
            <a:spLocks noChangeArrowheads="1"/>
          </p:cNvSpPr>
          <p:nvPr/>
        </p:nvSpPr>
        <p:spPr bwMode="auto">
          <a:xfrm>
            <a:off x="4394201" y="5386389"/>
            <a:ext cx="3521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ru-RU" altLang="ru-RU" sz="1400" b="1" dirty="0">
                <a:solidFill>
                  <a:srgbClr val="000000"/>
                </a:solidFill>
                <a:latin typeface="Verdana" panose="020B0604030504040204" pitchFamily="34" charset="0"/>
              </a:rPr>
              <a:t>Заключение </a:t>
            </a:r>
            <a:r>
              <a:rPr lang="ru-RU" altLang="ru-RU" sz="1400" b="1" dirty="0">
                <a:solidFill>
                  <a:schemeClr val="accent2">
                    <a:lumMod val="75000"/>
                  </a:schemeClr>
                </a:solidFill>
                <a:latin typeface="Verdana" panose="020B0604030504040204" pitchFamily="34" charset="0"/>
              </a:rPr>
              <a:t>корпоративного </a:t>
            </a:r>
            <a:r>
              <a:rPr lang="ru-RU" altLang="ru-RU" sz="1400" b="1" dirty="0">
                <a:latin typeface="Verdana" panose="020B0604030504040204" pitchFamily="34" charset="0"/>
              </a:rPr>
              <a:t>договора ДМС</a:t>
            </a:r>
          </a:p>
        </p:txBody>
      </p:sp>
      <p:sp>
        <p:nvSpPr>
          <p:cNvPr id="61457" name="Line 22"/>
          <p:cNvSpPr>
            <a:spLocks noChangeShapeType="1"/>
          </p:cNvSpPr>
          <p:nvPr/>
        </p:nvSpPr>
        <p:spPr bwMode="auto">
          <a:xfrm flipH="1" flipV="1">
            <a:off x="4092575" y="6054725"/>
            <a:ext cx="4306888" cy="25400"/>
          </a:xfrm>
          <a:prstGeom prst="line">
            <a:avLst/>
          </a:prstGeom>
          <a:noFill/>
          <a:ln w="63500">
            <a:solidFill>
              <a:srgbClr val="0A50A0"/>
            </a:solidFill>
            <a:prstDash val="dash"/>
            <a:miter lim="800000"/>
            <a:headEnd type="triangle" w="med" len="med"/>
            <a:tailEnd type="triangle" w="med" len="med"/>
          </a:ln>
          <a:extLst>
            <a:ext uri="{909E8E84-426E-40DD-AFC4-6F175D3DCCD1}">
              <a14:hiddenFill xmlns:a14="http://schemas.microsoft.com/office/drawing/2010/main">
                <a:noFill/>
              </a14:hiddenFill>
            </a:ext>
          </a:extLst>
        </p:spPr>
        <p:txBody>
          <a:bodyPr lIns="93600" tIns="46800" rIns="93600" bIns="46800" anchorCtr="1"/>
          <a:lstStyle/>
          <a:p>
            <a:endParaRPr lang="ru-RU"/>
          </a:p>
        </p:txBody>
      </p:sp>
      <p:sp>
        <p:nvSpPr>
          <p:cNvPr id="61458" name="Text Box 23"/>
          <p:cNvSpPr txBox="1">
            <a:spLocks noChangeArrowheads="1"/>
          </p:cNvSpPr>
          <p:nvPr/>
        </p:nvSpPr>
        <p:spPr bwMode="auto">
          <a:xfrm rot="2018847">
            <a:off x="5275263" y="3291216"/>
            <a:ext cx="30908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400" b="1">
                <a:solidFill>
                  <a:srgbClr val="000000"/>
                </a:solidFill>
                <a:latin typeface="Verdana" panose="020B0604030504040204" pitchFamily="34" charset="0"/>
              </a:rPr>
              <a:t>Организация медицинской помощи</a:t>
            </a:r>
            <a:endParaRPr lang="en-US" altLang="ru-RU" sz="1400" b="1">
              <a:solidFill>
                <a:srgbClr val="000000"/>
              </a:solidFill>
              <a:latin typeface="Verdana" panose="020B0604030504040204" pitchFamily="34" charset="0"/>
            </a:endParaRPr>
          </a:p>
        </p:txBody>
      </p:sp>
      <p:grpSp>
        <p:nvGrpSpPr>
          <p:cNvPr id="61459" name="Group 27"/>
          <p:cNvGrpSpPr>
            <a:grpSpLocks/>
          </p:cNvGrpSpPr>
          <p:nvPr/>
        </p:nvGrpSpPr>
        <p:grpSpPr bwMode="auto">
          <a:xfrm>
            <a:off x="8399463" y="144463"/>
            <a:ext cx="2133600" cy="2551112"/>
            <a:chOff x="4416" y="258"/>
            <a:chExt cx="1344" cy="1607"/>
          </a:xfrm>
        </p:grpSpPr>
        <p:sp>
          <p:nvSpPr>
            <p:cNvPr id="61475" name="Text Box 15"/>
            <p:cNvSpPr txBox="1">
              <a:spLocks noChangeArrowheads="1"/>
            </p:cNvSpPr>
            <p:nvPr/>
          </p:nvSpPr>
          <p:spPr bwMode="auto">
            <a:xfrm>
              <a:off x="4416" y="1432"/>
              <a:ext cx="1344"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ru-RU" altLang="ru-RU" sz="1300" b="1">
                  <a:solidFill>
                    <a:srgbClr val="0A50A0"/>
                  </a:solidFill>
                  <a:latin typeface="Verdana" panose="020B0604030504040204" pitchFamily="34" charset="0"/>
                </a:rPr>
                <a:t>Лечебно профилактическое учреждение</a:t>
              </a:r>
              <a:endParaRPr lang="en-US" altLang="ru-RU" sz="1300" b="1">
                <a:solidFill>
                  <a:srgbClr val="0A50A0"/>
                </a:solidFill>
                <a:latin typeface="Verdana" panose="020B0604030504040204" pitchFamily="34" charset="0"/>
              </a:endParaRPr>
            </a:p>
          </p:txBody>
        </p:sp>
        <p:pic>
          <p:nvPicPr>
            <p:cNvPr id="61476" name="Picture 25"/>
            <p:cNvPicPr>
              <a:picLocks noChangeAspect="1" noChangeArrowheads="1"/>
            </p:cNvPicPr>
            <p:nvPr/>
          </p:nvPicPr>
          <p:blipFill>
            <a:blip r:embed="rId4">
              <a:extLst>
                <a:ext uri="{28A0092B-C50C-407E-A947-70E740481C1C}">
                  <a14:useLocalDpi xmlns:a14="http://schemas.microsoft.com/office/drawing/2010/main" val="0"/>
                </a:ext>
              </a:extLst>
            </a:blip>
            <a:srcRect t="2950" b="8850"/>
            <a:stretch>
              <a:fillRect/>
            </a:stretch>
          </p:blipFill>
          <p:spPr bwMode="auto">
            <a:xfrm>
              <a:off x="4612" y="258"/>
              <a:ext cx="904" cy="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pic>
      </p:grpSp>
      <p:pic>
        <p:nvPicPr>
          <p:cNvPr id="61460" name="Объект 6"/>
          <p:cNvPicPr>
            <a:picLocks noGrp="1" noChangeAspect="1"/>
          </p:cNvPicPr>
          <p:nvPr>
            <p:ph/>
          </p:nvPr>
        </p:nvPicPr>
        <p:blipFill>
          <a:blip r:embed="rId5">
            <a:extLst>
              <a:ext uri="{28A0092B-C50C-407E-A947-70E740481C1C}">
                <a14:useLocalDpi xmlns:a14="http://schemas.microsoft.com/office/drawing/2010/main" val="0"/>
              </a:ext>
            </a:extLst>
          </a:blip>
          <a:srcRect/>
          <a:stretch>
            <a:fillRect/>
          </a:stretch>
        </p:blipFill>
        <p:spPr>
          <a:xfrm>
            <a:off x="8648701" y="5414964"/>
            <a:ext cx="1584325" cy="1144587"/>
          </a:xfrm>
        </p:spPr>
      </p:pic>
      <p:sp>
        <p:nvSpPr>
          <p:cNvPr id="61461" name="Прямоугольник 8"/>
          <p:cNvSpPr>
            <a:spLocks noChangeArrowheads="1"/>
          </p:cNvSpPr>
          <p:nvPr/>
        </p:nvSpPr>
        <p:spPr bwMode="auto">
          <a:xfrm>
            <a:off x="8050213" y="6521450"/>
            <a:ext cx="26162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ru-RU" altLang="ru-RU" sz="1300" b="1">
                <a:solidFill>
                  <a:srgbClr val="0A50A0"/>
                </a:solidFill>
                <a:latin typeface="Verdana" panose="020B0604030504040204" pitchFamily="34" charset="0"/>
              </a:rPr>
              <a:t>Страховая компания</a:t>
            </a:r>
            <a:endParaRPr lang="en-US" altLang="ru-RU" sz="1300" b="1">
              <a:solidFill>
                <a:srgbClr val="0A50A0"/>
              </a:solidFill>
              <a:latin typeface="Verdana" panose="020B0604030504040204" pitchFamily="34" charset="0"/>
            </a:endParaRPr>
          </a:p>
        </p:txBody>
      </p:sp>
      <p:pic>
        <p:nvPicPr>
          <p:cNvPr id="61462" name="Рисунок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18714" y="88900"/>
            <a:ext cx="530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3" name="Рисунок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101264" y="6597650"/>
            <a:ext cx="3714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4" name="Рисунок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63726" y="538163"/>
            <a:ext cx="17049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5" name="Прямоугольник 3"/>
          <p:cNvSpPr>
            <a:spLocks noChangeArrowheads="1"/>
          </p:cNvSpPr>
          <p:nvPr/>
        </p:nvSpPr>
        <p:spPr bwMode="auto">
          <a:xfrm>
            <a:off x="1579564" y="6442075"/>
            <a:ext cx="2828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ru-RU" altLang="ru-RU" sz="1300" b="1">
                <a:solidFill>
                  <a:srgbClr val="0A50A0"/>
                </a:solidFill>
                <a:latin typeface="Verdana" panose="020B0604030504040204" pitchFamily="34" charset="0"/>
              </a:rPr>
              <a:t>Профсоюзная организация</a:t>
            </a:r>
            <a:endParaRPr lang="en-US" altLang="ru-RU" sz="1300" b="1">
              <a:solidFill>
                <a:srgbClr val="0A50A0"/>
              </a:solidFill>
              <a:latin typeface="Verdana" panose="020B0604030504040204" pitchFamily="34" charset="0"/>
            </a:endParaRPr>
          </a:p>
        </p:txBody>
      </p:sp>
      <p:sp>
        <p:nvSpPr>
          <p:cNvPr id="61466" name="Прямоугольник 4"/>
          <p:cNvSpPr>
            <a:spLocks noChangeArrowheads="1"/>
          </p:cNvSpPr>
          <p:nvPr/>
        </p:nvSpPr>
        <p:spPr bwMode="auto">
          <a:xfrm>
            <a:off x="1812926" y="1949450"/>
            <a:ext cx="206057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ru-RU" altLang="ru-RU" sz="1300" b="1">
                <a:solidFill>
                  <a:srgbClr val="0A50A0"/>
                </a:solidFill>
                <a:latin typeface="Verdana" panose="020B0604030504040204" pitchFamily="34" charset="0"/>
              </a:rPr>
              <a:t>Члены профсоюза и члены их семей</a:t>
            </a:r>
          </a:p>
          <a:p>
            <a:pPr algn="ctr" eaLnBrk="1" hangingPunct="1">
              <a:lnSpc>
                <a:spcPct val="100000"/>
              </a:lnSpc>
              <a:spcBef>
                <a:spcPct val="50000"/>
              </a:spcBef>
              <a:buFontTx/>
              <a:buNone/>
            </a:pPr>
            <a:r>
              <a:rPr lang="ru-RU" altLang="ru-RU" sz="1300" b="1">
                <a:solidFill>
                  <a:srgbClr val="0A50A0"/>
                </a:solidFill>
                <a:latin typeface="Verdana" panose="020B0604030504040204" pitchFamily="34" charset="0"/>
              </a:rPr>
              <a:t>клиенты страховой компании</a:t>
            </a:r>
          </a:p>
        </p:txBody>
      </p:sp>
      <p:pic>
        <p:nvPicPr>
          <p:cNvPr id="61467" name="Рисунок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19288" y="5334000"/>
            <a:ext cx="1668462"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8" name="Рисунок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459038" y="2978151"/>
            <a:ext cx="3365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rot="16200000">
            <a:off x="950119" y="3590131"/>
            <a:ext cx="2400300" cy="954088"/>
          </a:xfrm>
          <a:prstGeom prst="rect">
            <a:avLst/>
          </a:prstGeom>
        </p:spPr>
        <p:txBody>
          <a:bodyPr>
            <a:spAutoFit/>
          </a:bodyPr>
          <a:lstStyle/>
          <a:p>
            <a:pPr algn="ctr">
              <a:defRPr/>
            </a:pPr>
            <a:r>
              <a:rPr lang="ru-RU" altLang="ru-RU" sz="1400" b="1" dirty="0">
                <a:solidFill>
                  <a:srgbClr val="000000"/>
                </a:solidFill>
              </a:rPr>
              <a:t>Проведение работы по заключению </a:t>
            </a:r>
            <a:r>
              <a:rPr lang="ru-RU" altLang="ru-RU" sz="1400" b="1" dirty="0">
                <a:solidFill>
                  <a:schemeClr val="accent2">
                    <a:lumMod val="75000"/>
                  </a:schemeClr>
                </a:solidFill>
              </a:rPr>
              <a:t>корпоративного</a:t>
            </a:r>
            <a:r>
              <a:rPr lang="ru-RU" altLang="ru-RU" sz="1400" b="1" dirty="0">
                <a:solidFill>
                  <a:srgbClr val="000000"/>
                </a:solidFill>
              </a:rPr>
              <a:t> договора ДМС</a:t>
            </a:r>
          </a:p>
        </p:txBody>
      </p:sp>
      <p:pic>
        <p:nvPicPr>
          <p:cNvPr id="61470" name="Рисунок 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335339" y="3097213"/>
            <a:ext cx="3778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rot="16200000">
            <a:off x="2386013" y="3768725"/>
            <a:ext cx="3097212" cy="522288"/>
          </a:xfrm>
          <a:prstGeom prst="rect">
            <a:avLst/>
          </a:prstGeom>
        </p:spPr>
        <p:txBody>
          <a:bodyPr>
            <a:spAutoFit/>
          </a:bodyPr>
          <a:lstStyle/>
          <a:p>
            <a:pPr>
              <a:defRPr/>
            </a:pPr>
            <a:r>
              <a:rPr lang="ru-RU" altLang="ru-RU" sz="1400" b="1" dirty="0">
                <a:solidFill>
                  <a:srgbClr val="000000"/>
                </a:solidFill>
              </a:rPr>
              <a:t>Оплата страховой премии, </a:t>
            </a:r>
            <a:r>
              <a:rPr lang="ru-RU" altLang="ru-RU" sz="1400" b="1" i="1" dirty="0">
                <a:solidFill>
                  <a:schemeClr val="accent2">
                    <a:lumMod val="75000"/>
                  </a:schemeClr>
                </a:solidFill>
              </a:rPr>
              <a:t>возможно с учётом дотации</a:t>
            </a:r>
            <a:endParaRPr lang="en-US" altLang="ru-RU" sz="1400" b="1" i="1" dirty="0">
              <a:solidFill>
                <a:schemeClr val="accent2">
                  <a:lumMod val="75000"/>
                </a:schemeClr>
              </a:solidFill>
            </a:endParaRPr>
          </a:p>
        </p:txBody>
      </p:sp>
      <p:pic>
        <p:nvPicPr>
          <p:cNvPr id="11" name="Рисунок 10"/>
          <p:cNvPicPr>
            <a:picLocks noChangeAspect="1"/>
          </p:cNvPicPr>
          <p:nvPr/>
        </p:nvPicPr>
        <p:blipFill>
          <a:blip r:embed="rId12"/>
          <a:stretch>
            <a:fillRect/>
          </a:stretch>
        </p:blipFill>
        <p:spPr>
          <a:xfrm>
            <a:off x="3006726" y="2941639"/>
            <a:ext cx="341313" cy="2236787"/>
          </a:xfrm>
          <a:prstGeom prst="rect">
            <a:avLst/>
          </a:prstGeom>
          <a:solidFill>
            <a:schemeClr val="accent2">
              <a:lumMod val="60000"/>
              <a:lumOff val="40000"/>
            </a:schemeClr>
          </a:solidFill>
          <a:ln>
            <a:solidFill>
              <a:schemeClr val="accent1">
                <a:lumMod val="20000"/>
                <a:lumOff val="80000"/>
              </a:schemeClr>
            </a:solidFill>
          </a:ln>
        </p:spPr>
        <p:style>
          <a:lnRef idx="0">
            <a:scrgbClr r="0" g="0" b="0"/>
          </a:lnRef>
          <a:fillRef idx="1001">
            <a:schemeClr val="lt1"/>
          </a:fillRef>
          <a:effectRef idx="0">
            <a:scrgbClr r="0" g="0" b="0"/>
          </a:effectRef>
          <a:fontRef idx="major"/>
        </p:style>
      </p:pic>
      <p:sp>
        <p:nvSpPr>
          <p:cNvPr id="61473" name="Прямоугольник 11"/>
          <p:cNvSpPr>
            <a:spLocks noChangeArrowheads="1"/>
          </p:cNvSpPr>
          <p:nvPr/>
        </p:nvSpPr>
        <p:spPr bwMode="auto">
          <a:xfrm rot="-5400000">
            <a:off x="1745457" y="3893344"/>
            <a:ext cx="22891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400" b="1">
                <a:solidFill>
                  <a:schemeClr val="accent2"/>
                </a:solidFill>
                <a:latin typeface="Verdana" panose="020B0604030504040204" pitchFamily="34" charset="0"/>
              </a:rPr>
              <a:t>Договор поручения </a:t>
            </a:r>
            <a:endParaRPr lang="ru-RU" altLang="ru-RU" sz="1800">
              <a:solidFill>
                <a:schemeClr val="accent2"/>
              </a:solidFill>
              <a:latin typeface="Verdana" panose="020B0604030504040204" pitchFamily="34" charset="0"/>
            </a:endParaRPr>
          </a:p>
        </p:txBody>
      </p:sp>
      <p:sp>
        <p:nvSpPr>
          <p:cNvPr id="61474" name="Номер слайда 3"/>
          <p:cNvSpPr txBox="1">
            <a:spLocks/>
          </p:cNvSpPr>
          <p:nvPr/>
        </p:nvSpPr>
        <p:spPr bwMode="auto">
          <a:xfrm>
            <a:off x="10296526" y="6575426"/>
            <a:ext cx="371475"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200">
                <a:solidFill>
                  <a:srgbClr val="0C0C0C"/>
                </a:solidFill>
                <a:latin typeface="Arial" panose="020B0604020202020204" pitchFamily="34" charset="0"/>
              </a:rPr>
              <a:t>19</a:t>
            </a:r>
          </a:p>
        </p:txBody>
      </p:sp>
    </p:spTree>
    <p:extLst>
      <p:ext uri="{BB962C8B-B14F-4D97-AF65-F5344CB8AC3E}">
        <p14:creationId xmlns:p14="http://schemas.microsoft.com/office/powerpoint/2010/main" val="1071115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dspretty.ru/wp-content/uploads/2013/11/white-paper-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37890" name="Заголовок 3"/>
          <p:cNvSpPr>
            <a:spLocks noGrp="1"/>
          </p:cNvSpPr>
          <p:nvPr>
            <p:ph type="title"/>
          </p:nvPr>
        </p:nvSpPr>
        <p:spPr>
          <a:xfrm>
            <a:off x="1703388" y="188914"/>
            <a:ext cx="7993062" cy="560387"/>
          </a:xfrm>
        </p:spPr>
        <p:txBody>
          <a:bodyPr/>
          <a:lstStyle/>
          <a:p>
            <a:pPr eaLnBrk="1" hangingPunct="1"/>
            <a:r>
              <a:rPr lang="ru-RU" altLang="ru-RU" sz="2000">
                <a:solidFill>
                  <a:srgbClr val="0070C0"/>
                </a:solidFill>
                <a:latin typeface="Arial" panose="020B0604020202020204" pitchFamily="34" charset="0"/>
              </a:rPr>
              <a:t>В исследовании рейтингового агентства "Эксперт РА" говорится:</a:t>
            </a:r>
            <a:endParaRPr lang="ru-RU" altLang="ru-RU" sz="2000">
              <a:solidFill>
                <a:srgbClr val="0070C0"/>
              </a:solidFill>
            </a:endParaRPr>
          </a:p>
        </p:txBody>
      </p:sp>
      <p:sp>
        <p:nvSpPr>
          <p:cNvPr id="3" name="Объект 2"/>
          <p:cNvSpPr>
            <a:spLocks noGrp="1"/>
          </p:cNvSpPr>
          <p:nvPr>
            <p:ph idx="1"/>
          </p:nvPr>
        </p:nvSpPr>
        <p:spPr>
          <a:xfrm>
            <a:off x="2152650" y="765176"/>
            <a:ext cx="7886700" cy="5688013"/>
          </a:xfrm>
        </p:spPr>
        <p:txBody>
          <a:bodyPr rtlCol="0">
            <a:noAutofit/>
          </a:bodyPr>
          <a:lstStyle/>
          <a:p>
            <a:pPr marL="0" indent="0" algn="just">
              <a:buNone/>
              <a:defRPr/>
            </a:pPr>
            <a:r>
              <a:rPr lang="ru-RU" sz="2400" dirty="0">
                <a:solidFill>
                  <a:schemeClr val="tx1">
                    <a:lumMod val="75000"/>
                    <a:lumOff val="25000"/>
                  </a:schemeClr>
                </a:solidFill>
              </a:rPr>
              <a:t>	Объем премий по ДМС в целом по России в 2014 году достиг </a:t>
            </a:r>
            <a:r>
              <a:rPr lang="ru-RU" sz="2400" b="1" dirty="0">
                <a:solidFill>
                  <a:schemeClr val="accent1">
                    <a:lumMod val="75000"/>
                  </a:schemeClr>
                </a:solidFill>
              </a:rPr>
              <a:t>140 млрд. рубле</a:t>
            </a:r>
            <a:r>
              <a:rPr lang="ru-RU" sz="2400" b="1" dirty="0">
                <a:solidFill>
                  <a:srgbClr val="0070C0"/>
                </a:solidFill>
              </a:rPr>
              <a:t>й</a:t>
            </a:r>
            <a:r>
              <a:rPr lang="ru-RU" sz="2400" dirty="0">
                <a:solidFill>
                  <a:srgbClr val="0070C0"/>
                </a:solidFill>
              </a:rPr>
              <a:t>, </a:t>
            </a:r>
            <a:r>
              <a:rPr lang="ru-RU" sz="2400" dirty="0">
                <a:solidFill>
                  <a:schemeClr val="tx1">
                    <a:lumMod val="75000"/>
                    <a:lumOff val="25000"/>
                  </a:schemeClr>
                </a:solidFill>
              </a:rPr>
              <a:t>по сравнению с 2013 годом рынок ДМС увеличился на 43,3%. Порядка 95% рынка ДМС составляют корпоративные программы.</a:t>
            </a:r>
          </a:p>
          <a:p>
            <a:pPr marL="0" indent="0" algn="just">
              <a:buNone/>
              <a:defRPr/>
            </a:pPr>
            <a:r>
              <a:rPr lang="ru-RU" sz="2400" dirty="0">
                <a:solidFill>
                  <a:prstClr val="black">
                    <a:lumMod val="75000"/>
                    <a:lumOff val="25000"/>
                  </a:prstClr>
                </a:solidFill>
              </a:rPr>
              <a:t>             На долю выплат по договорам, заключенным с юридическими лицами, пришлось </a:t>
            </a:r>
            <a:r>
              <a:rPr lang="ru-RU" sz="2400" b="1" dirty="0">
                <a:solidFill>
                  <a:srgbClr val="5B9BD5">
                    <a:lumMod val="75000"/>
                  </a:srgbClr>
                </a:solidFill>
              </a:rPr>
              <a:t>88,6% </a:t>
            </a:r>
            <a:r>
              <a:rPr lang="ru-RU" sz="2400" b="1" dirty="0">
                <a:solidFill>
                  <a:prstClr val="black"/>
                </a:solidFill>
              </a:rPr>
              <a:t>,</a:t>
            </a:r>
            <a:r>
              <a:rPr lang="ru-RU" sz="2400" b="1" dirty="0">
                <a:solidFill>
                  <a:srgbClr val="5B9BD5">
                    <a:lumMod val="75000"/>
                  </a:srgbClr>
                </a:solidFill>
              </a:rPr>
              <a:t> </a:t>
            </a:r>
            <a:r>
              <a:rPr lang="ru-RU" sz="2400" dirty="0">
                <a:solidFill>
                  <a:prstClr val="black">
                    <a:lumMod val="75000"/>
                    <a:lumOff val="25000"/>
                  </a:prstClr>
                </a:solidFill>
              </a:rPr>
              <a:t>на долю выплат по договорам страхования, заключенным с физическими лицами - </a:t>
            </a:r>
            <a:r>
              <a:rPr lang="ru-RU" sz="2400" b="1" dirty="0">
                <a:solidFill>
                  <a:srgbClr val="5B9BD5">
                    <a:lumMod val="75000"/>
                  </a:srgbClr>
                </a:solidFill>
              </a:rPr>
              <a:t>11,4%</a:t>
            </a:r>
            <a:r>
              <a:rPr lang="ru-RU" sz="2400" dirty="0">
                <a:solidFill>
                  <a:prstClr val="black">
                    <a:lumMod val="75000"/>
                    <a:lumOff val="25000"/>
                  </a:prstClr>
                </a:solidFill>
              </a:rPr>
              <a:t>. Розничный сегмент рынка ДМС в 2014 году вновь показал отрицательные темпы прироста.</a:t>
            </a:r>
            <a:endParaRPr lang="ru-RU" sz="2400" dirty="0">
              <a:solidFill>
                <a:schemeClr val="tx1">
                  <a:lumMod val="75000"/>
                  <a:lumOff val="25000"/>
                </a:schemeClr>
              </a:solidFill>
            </a:endParaRPr>
          </a:p>
          <a:p>
            <a:pPr marL="0" indent="0" algn="just">
              <a:buNone/>
              <a:defRPr/>
            </a:pPr>
            <a:r>
              <a:rPr lang="ru-RU" sz="2400" dirty="0">
                <a:solidFill>
                  <a:schemeClr val="tx1">
                    <a:lumMod val="75000"/>
                    <a:lumOff val="25000"/>
                  </a:schemeClr>
                </a:solidFill>
              </a:rPr>
              <a:t>              Размер расходов фонда ОМС на здравоохранение в 2014 году составил </a:t>
            </a:r>
            <a:r>
              <a:rPr lang="ru-RU" sz="2400" b="1" dirty="0">
                <a:solidFill>
                  <a:schemeClr val="accent1">
                    <a:lumMod val="75000"/>
                  </a:schemeClr>
                </a:solidFill>
              </a:rPr>
              <a:t>1,188 трлн. руб. </a:t>
            </a:r>
          </a:p>
          <a:p>
            <a:pPr marL="0" indent="0" algn="just">
              <a:buNone/>
              <a:defRPr/>
            </a:pPr>
            <a:r>
              <a:rPr lang="ru-RU" sz="2400" b="1" dirty="0">
                <a:solidFill>
                  <a:schemeClr val="accent1">
                    <a:lumMod val="75000"/>
                  </a:schemeClr>
                </a:solidFill>
              </a:rPr>
              <a:t>             "Эксперт РА" отмечает, что реформу ОМС не переживут до половины страховых медицинских организаций работающих в системе ОМС. </a:t>
            </a:r>
          </a:p>
          <a:p>
            <a:pPr marL="0" indent="0" algn="just">
              <a:buNone/>
              <a:defRPr/>
            </a:pPr>
            <a:r>
              <a:rPr lang="ru-RU" sz="2400" dirty="0">
                <a:solidFill>
                  <a:schemeClr val="tx1">
                    <a:lumMod val="75000"/>
                    <a:lumOff val="25000"/>
                  </a:schemeClr>
                </a:solidFill>
              </a:rPr>
              <a:t>		</a:t>
            </a:r>
            <a:r>
              <a:rPr lang="ru-RU" sz="2400" dirty="0">
                <a:solidFill>
                  <a:prstClr val="black">
                    <a:lumMod val="75000"/>
                    <a:lumOff val="25000"/>
                  </a:prstClr>
                </a:solidFill>
              </a:rPr>
              <a:t>                                       </a:t>
            </a:r>
            <a:r>
              <a:rPr lang="ru-RU" sz="2400" dirty="0">
                <a:solidFill>
                  <a:schemeClr val="tx1">
                    <a:lumMod val="75000"/>
                    <a:lumOff val="25000"/>
                  </a:schemeClr>
                </a:solidFill>
              </a:rPr>
              <a:t>Источник: </a:t>
            </a:r>
            <a:r>
              <a:rPr lang="en-US" sz="2400" dirty="0">
                <a:solidFill>
                  <a:schemeClr val="tx1">
                    <a:lumMod val="75000"/>
                    <a:lumOff val="25000"/>
                  </a:schemeClr>
                </a:solidFill>
              </a:rPr>
              <a:t>forinsurer.com</a:t>
            </a:r>
            <a:r>
              <a:rPr lang="ru-RU" sz="2400" dirty="0">
                <a:solidFill>
                  <a:schemeClr val="tx1">
                    <a:lumMod val="75000"/>
                    <a:lumOff val="25000"/>
                  </a:schemeClr>
                </a:solidFill>
              </a:rPr>
              <a:t> </a:t>
            </a:r>
          </a:p>
        </p:txBody>
      </p:sp>
      <p:pic>
        <p:nvPicPr>
          <p:cNvPr id="37892"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0914" y="157164"/>
            <a:ext cx="53657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Номер слайда 3"/>
          <p:cNvSpPr>
            <a:spLocks noGrp="1"/>
          </p:cNvSpPr>
          <p:nvPr>
            <p:ph type="sldNum" sz="quarter" idx="12"/>
          </p:nvPr>
        </p:nvSpPr>
        <p:spPr bwMode="auto">
          <a:xfrm>
            <a:off x="10004426" y="6524626"/>
            <a:ext cx="37147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r>
              <a:rPr lang="ru-RU" altLang="ru-RU" sz="1200">
                <a:solidFill>
                  <a:srgbClr val="0C0C0C"/>
                </a:solidFill>
                <a:latin typeface="Arial" panose="020B0604020202020204" pitchFamily="34" charset="0"/>
              </a:rPr>
              <a:t>2</a:t>
            </a:r>
          </a:p>
        </p:txBody>
      </p:sp>
    </p:spTree>
    <p:extLst>
      <p:ext uri="{BB962C8B-B14F-4D97-AF65-F5344CB8AC3E}">
        <p14:creationId xmlns:p14="http://schemas.microsoft.com/office/powerpoint/2010/main" val="2844074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dspretty.ru/wp-content/uploads/2013/11/white-paper-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63490" name="Объект 1"/>
          <p:cNvSpPr>
            <a:spLocks noGrp="1"/>
          </p:cNvSpPr>
          <p:nvPr>
            <p:ph/>
          </p:nvPr>
        </p:nvSpPr>
        <p:spPr>
          <a:xfrm>
            <a:off x="1981201" y="511176"/>
            <a:ext cx="8480425" cy="5497513"/>
          </a:xfrm>
        </p:spPr>
        <p:txBody>
          <a:bodyPr>
            <a:normAutofit fontScale="92500"/>
          </a:bodyPr>
          <a:lstStyle/>
          <a:p>
            <a:pPr marL="0" indent="0">
              <a:buNone/>
            </a:pPr>
            <a:r>
              <a:rPr lang="ru-RU" altLang="ru-RU" sz="1400">
                <a:solidFill>
                  <a:srgbClr val="000000"/>
                </a:solidFill>
                <a:latin typeface="Arial" panose="020B0604020202020204" pitchFamily="34" charset="0"/>
              </a:rPr>
              <a:t>В настоящее время от бесплатной медицины по различным причинам отказалось почти 40% россиян. Такую статистику собрала компания РБК Research входе исследования о расходах граждан РФ на медицину в 2014 году и первом полугодии 2015 года. Судя по опросам, в 20% семей есть хотя бы один полис добровольного медицинского страхования. При оформлении на работу наибольшую заинтересованность к корпоративному добровольному медицинскому страхованию проявляют россияне с высшим образованием и со стабильными доходами. В кризисные годы заболеваемость и тревожность населения по поводу своего здоровья растет. </a:t>
            </a:r>
          </a:p>
          <a:p>
            <a:pPr marL="0" indent="0">
              <a:buNone/>
            </a:pPr>
            <a:r>
              <a:rPr lang="ru-RU" altLang="ru-RU" sz="1400">
                <a:solidFill>
                  <a:srgbClr val="000000"/>
                </a:solidFill>
                <a:latin typeface="Arial" panose="020B0604020202020204" pitchFamily="34" charset="0"/>
              </a:rPr>
              <a:t>Однако непосредственным заказчиком ДМС чаще выступают работодатели, а самостоятельным оформлением полиса ДМС занимается мизерная часть россиян – всего 5%.</a:t>
            </a:r>
          </a:p>
          <a:p>
            <a:pPr marL="0" indent="0">
              <a:buNone/>
            </a:pPr>
            <a:r>
              <a:rPr lang="ru-RU" altLang="ru-RU" sz="1400">
                <a:solidFill>
                  <a:srgbClr val="000000"/>
                </a:solidFill>
                <a:latin typeface="Arial" panose="020B0604020202020204" pitchFamily="34" charset="0"/>
              </a:rPr>
              <a:t>Известны основные возрастные рамки лиц, пользующихся добровольным медицинским страхованием – 36% застрахованных в возрасте от 20 до 40 лет, 28% — это дети и молодежь до 20 лет страхуемые родителями, 21% — это представители предпенсионного возраста от 40 до 55 лет, лишь 13% — лица в возрасте от 55 до 70 лет.</a:t>
            </a:r>
          </a:p>
          <a:p>
            <a:pPr marL="0" indent="0">
              <a:buNone/>
            </a:pPr>
            <a:r>
              <a:rPr lang="ru-RU" altLang="ru-RU" sz="1400">
                <a:solidFill>
                  <a:srgbClr val="000000"/>
                </a:solidFill>
                <a:latin typeface="Arial" panose="020B0604020202020204" pitchFamily="34" charset="0"/>
              </a:rPr>
              <a:t>Рынок российского добровольного медицинского страхования (ДМС) многие годы рос за счет увеличения численности застрахованных и числа компаний, страхующих своих сотрудников. Однако в первом полугодии 2015 г. рынок уже потерял 10,3%, по итогам года он вероятно вырастет  в основном за счет медицинской инфляции. Еще три-четыре года назад страховщики ежегодно повышали стоимость программ ДМС в среднем на 30%, сейчас перестали: многие договоры пролонгируются либо без увеличения страховой премии, либо с минимальным повышением. Страховые компании вынуждены идти на уступки для удержания и привлечения клиентов. Учитывая положение с ОМС, в социальных пакетах большинства компаний ДМС остается, но они стараются не увеличивать эти расходы. Клиенты готовы каждый год меняют страховщика в поисках лучших цен, иногда в ущерб сервису. Конечно, при пролонгации договоров ДМС работодатели рассматривают новые возможности, предлагаемые им страховщиками, но предпочитают получать их бонусом. Работодатели просят страховщиков перестроить программы ДМС для оптимизации стоимости, но от страхования своих сотрудников не отказываются. Основной вариант снижения стоимости корпоративных программ ДМС без изменения их объема - увеличение численности застрахованных лиц и/или перераспределение застрахованных по лечебно-профилактическим учреждениям. Больше всего полисов ДМС оформляется в городах-миллионниках.</a:t>
            </a:r>
          </a:p>
          <a:p>
            <a:pPr marL="0" indent="0">
              <a:buNone/>
            </a:pPr>
            <a:endParaRPr lang="ru-RU" altLang="ru-RU" sz="1400">
              <a:solidFill>
                <a:srgbClr val="000000"/>
              </a:solidFill>
              <a:latin typeface="Arial" panose="020B0604020202020204" pitchFamily="34" charset="0"/>
            </a:endParaRPr>
          </a:p>
        </p:txBody>
      </p:sp>
      <p:pic>
        <p:nvPicPr>
          <p:cNvPr id="63491" name="Рисунок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18714" y="44450"/>
            <a:ext cx="530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Прямоугольник 3"/>
          <p:cNvSpPr>
            <a:spLocks noChangeArrowheads="1"/>
          </p:cNvSpPr>
          <p:nvPr/>
        </p:nvSpPr>
        <p:spPr bwMode="auto">
          <a:xfrm>
            <a:off x="10106025" y="6453188"/>
            <a:ext cx="355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200">
                <a:solidFill>
                  <a:srgbClr val="0C0C0C"/>
                </a:solidFill>
                <a:latin typeface="Arial" panose="020B0604020202020204" pitchFamily="34" charset="0"/>
              </a:rPr>
              <a:t>20</a:t>
            </a:r>
          </a:p>
        </p:txBody>
      </p:sp>
      <p:sp>
        <p:nvSpPr>
          <p:cNvPr id="63493" name="Прямоугольник 6"/>
          <p:cNvSpPr>
            <a:spLocks noChangeArrowheads="1"/>
          </p:cNvSpPr>
          <p:nvPr/>
        </p:nvSpPr>
        <p:spPr bwMode="auto">
          <a:xfrm>
            <a:off x="2327276" y="69851"/>
            <a:ext cx="7345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2400">
                <a:solidFill>
                  <a:srgbClr val="0A50A0"/>
                </a:solidFill>
                <a:latin typeface="Verdana" panose="020B0604030504040204" pitchFamily="34" charset="0"/>
              </a:rPr>
              <a:t>Изменения на рынке ДМС в период кризиса</a:t>
            </a:r>
            <a:endParaRPr lang="ru-RU" altLang="ru-RU" sz="1800">
              <a:latin typeface="Verdana" panose="020B0604030504040204" pitchFamily="34" charset="0"/>
            </a:endParaRPr>
          </a:p>
        </p:txBody>
      </p:sp>
    </p:spTree>
    <p:extLst>
      <p:ext uri="{BB962C8B-B14F-4D97-AF65-F5344CB8AC3E}">
        <p14:creationId xmlns:p14="http://schemas.microsoft.com/office/powerpoint/2010/main" val="1431750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2" descr="http://dspretty.ru/wp-content/uploads/2013/11/white-paper-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64514" name="Rectangle 2"/>
          <p:cNvSpPr>
            <a:spLocks noGrp="1" noChangeArrowheads="1"/>
          </p:cNvSpPr>
          <p:nvPr>
            <p:ph type="title"/>
          </p:nvPr>
        </p:nvSpPr>
        <p:spPr>
          <a:xfrm>
            <a:off x="1703388" y="188914"/>
            <a:ext cx="8856662" cy="1501775"/>
          </a:xfrm>
        </p:spPr>
        <p:txBody>
          <a:bodyPr/>
          <a:lstStyle/>
          <a:p>
            <a:pPr eaLnBrk="1" hangingPunct="1"/>
            <a:r>
              <a:rPr lang="ru-RU" altLang="ru-RU" sz="3300"/>
              <a:t>Факторы, учитываемые при выборе страховщика</a:t>
            </a:r>
          </a:p>
        </p:txBody>
      </p:sp>
      <p:grpSp>
        <p:nvGrpSpPr>
          <p:cNvPr id="64515" name="Group 6"/>
          <p:cNvGrpSpPr>
            <a:grpSpLocks noChangeAspect="1"/>
          </p:cNvGrpSpPr>
          <p:nvPr/>
        </p:nvGrpSpPr>
        <p:grpSpPr bwMode="auto">
          <a:xfrm>
            <a:off x="1836738" y="1317625"/>
            <a:ext cx="8407400" cy="4713288"/>
            <a:chOff x="197" y="830"/>
            <a:chExt cx="5296" cy="2969"/>
          </a:xfrm>
        </p:grpSpPr>
        <p:sp>
          <p:nvSpPr>
            <p:cNvPr id="64518" name="AutoShape 5"/>
            <p:cNvSpPr>
              <a:spLocks noChangeAspect="1" noChangeArrowheads="1" noTextEdit="1"/>
            </p:cNvSpPr>
            <p:nvPr/>
          </p:nvSpPr>
          <p:spPr bwMode="auto">
            <a:xfrm>
              <a:off x="197" y="830"/>
              <a:ext cx="5286" cy="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4519" name="Rectangle 7"/>
            <p:cNvSpPr>
              <a:spLocks noChangeArrowheads="1"/>
            </p:cNvSpPr>
            <p:nvPr/>
          </p:nvSpPr>
          <p:spPr bwMode="auto">
            <a:xfrm>
              <a:off x="488" y="1083"/>
              <a:ext cx="4976" cy="1264"/>
            </a:xfrm>
            <a:prstGeom prst="rect">
              <a:avLst/>
            </a:prstGeom>
            <a:solidFill>
              <a:srgbClr val="FE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Verdana" panose="020B0604030504040204" pitchFamily="34" charset="0"/>
              </a:endParaRPr>
            </a:p>
          </p:txBody>
        </p:sp>
        <p:sp>
          <p:nvSpPr>
            <p:cNvPr id="64520" name="Line 8"/>
            <p:cNvSpPr>
              <a:spLocks noChangeShapeType="1"/>
            </p:cNvSpPr>
            <p:nvPr/>
          </p:nvSpPr>
          <p:spPr bwMode="auto">
            <a:xfrm>
              <a:off x="488" y="2221"/>
              <a:ext cx="497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21" name="Line 9"/>
            <p:cNvSpPr>
              <a:spLocks noChangeShapeType="1"/>
            </p:cNvSpPr>
            <p:nvPr/>
          </p:nvSpPr>
          <p:spPr bwMode="auto">
            <a:xfrm>
              <a:off x="488" y="2095"/>
              <a:ext cx="497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22" name="Line 10"/>
            <p:cNvSpPr>
              <a:spLocks noChangeShapeType="1"/>
            </p:cNvSpPr>
            <p:nvPr/>
          </p:nvSpPr>
          <p:spPr bwMode="auto">
            <a:xfrm>
              <a:off x="488" y="1968"/>
              <a:ext cx="497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23" name="Line 11"/>
            <p:cNvSpPr>
              <a:spLocks noChangeShapeType="1"/>
            </p:cNvSpPr>
            <p:nvPr/>
          </p:nvSpPr>
          <p:spPr bwMode="auto">
            <a:xfrm>
              <a:off x="488" y="1842"/>
              <a:ext cx="497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24" name="Line 12"/>
            <p:cNvSpPr>
              <a:spLocks noChangeShapeType="1"/>
            </p:cNvSpPr>
            <p:nvPr/>
          </p:nvSpPr>
          <p:spPr bwMode="auto">
            <a:xfrm>
              <a:off x="488" y="1715"/>
              <a:ext cx="497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25" name="Line 13"/>
            <p:cNvSpPr>
              <a:spLocks noChangeShapeType="1"/>
            </p:cNvSpPr>
            <p:nvPr/>
          </p:nvSpPr>
          <p:spPr bwMode="auto">
            <a:xfrm>
              <a:off x="488" y="1588"/>
              <a:ext cx="497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26" name="Line 14"/>
            <p:cNvSpPr>
              <a:spLocks noChangeShapeType="1"/>
            </p:cNvSpPr>
            <p:nvPr/>
          </p:nvSpPr>
          <p:spPr bwMode="auto">
            <a:xfrm>
              <a:off x="488" y="1463"/>
              <a:ext cx="497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27" name="Line 15"/>
            <p:cNvSpPr>
              <a:spLocks noChangeShapeType="1"/>
            </p:cNvSpPr>
            <p:nvPr/>
          </p:nvSpPr>
          <p:spPr bwMode="auto">
            <a:xfrm>
              <a:off x="488" y="1336"/>
              <a:ext cx="497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28" name="Line 16"/>
            <p:cNvSpPr>
              <a:spLocks noChangeShapeType="1"/>
            </p:cNvSpPr>
            <p:nvPr/>
          </p:nvSpPr>
          <p:spPr bwMode="auto">
            <a:xfrm>
              <a:off x="488" y="1210"/>
              <a:ext cx="497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29" name="Line 17"/>
            <p:cNvSpPr>
              <a:spLocks noChangeShapeType="1"/>
            </p:cNvSpPr>
            <p:nvPr/>
          </p:nvSpPr>
          <p:spPr bwMode="auto">
            <a:xfrm>
              <a:off x="488" y="1083"/>
              <a:ext cx="497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30" name="Rectangle 18"/>
            <p:cNvSpPr>
              <a:spLocks noChangeArrowheads="1"/>
            </p:cNvSpPr>
            <p:nvPr/>
          </p:nvSpPr>
          <p:spPr bwMode="auto">
            <a:xfrm>
              <a:off x="488" y="1083"/>
              <a:ext cx="4976" cy="1264"/>
            </a:xfrm>
            <a:prstGeom prst="rect">
              <a:avLst/>
            </a:prstGeom>
            <a:noFill/>
            <a:ln w="11113">
              <a:solidFill>
                <a:srgbClr val="FE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Verdana" panose="020B0604030504040204" pitchFamily="34" charset="0"/>
              </a:endParaRPr>
            </a:p>
          </p:txBody>
        </p:sp>
        <p:sp>
          <p:nvSpPr>
            <p:cNvPr id="64531" name="Rectangle 19"/>
            <p:cNvSpPr>
              <a:spLocks noChangeArrowheads="1"/>
            </p:cNvSpPr>
            <p:nvPr/>
          </p:nvSpPr>
          <p:spPr bwMode="auto">
            <a:xfrm>
              <a:off x="638" y="1083"/>
              <a:ext cx="199" cy="1264"/>
            </a:xfrm>
            <a:prstGeom prst="rect">
              <a:avLst/>
            </a:prstGeom>
            <a:solidFill>
              <a:srgbClr val="426BB3"/>
            </a:solidFill>
            <a:ln w="11113">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Verdana" panose="020B0604030504040204" pitchFamily="34" charset="0"/>
              </a:endParaRPr>
            </a:p>
          </p:txBody>
        </p:sp>
        <p:sp>
          <p:nvSpPr>
            <p:cNvPr id="64532" name="Rectangle 20"/>
            <p:cNvSpPr>
              <a:spLocks noChangeArrowheads="1"/>
            </p:cNvSpPr>
            <p:nvPr/>
          </p:nvSpPr>
          <p:spPr bwMode="auto">
            <a:xfrm>
              <a:off x="1135" y="1083"/>
              <a:ext cx="199" cy="1264"/>
            </a:xfrm>
            <a:prstGeom prst="rect">
              <a:avLst/>
            </a:prstGeom>
            <a:solidFill>
              <a:srgbClr val="426BB3"/>
            </a:solidFill>
            <a:ln w="11113">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Verdana" panose="020B0604030504040204" pitchFamily="34" charset="0"/>
              </a:endParaRPr>
            </a:p>
          </p:txBody>
        </p:sp>
        <p:sp>
          <p:nvSpPr>
            <p:cNvPr id="64533" name="Rectangle 21"/>
            <p:cNvSpPr>
              <a:spLocks noChangeArrowheads="1"/>
            </p:cNvSpPr>
            <p:nvPr/>
          </p:nvSpPr>
          <p:spPr bwMode="auto">
            <a:xfrm>
              <a:off x="1632" y="1083"/>
              <a:ext cx="200" cy="1264"/>
            </a:xfrm>
            <a:prstGeom prst="rect">
              <a:avLst/>
            </a:prstGeom>
            <a:solidFill>
              <a:srgbClr val="426BB3"/>
            </a:solidFill>
            <a:ln w="11113">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Verdana" panose="020B0604030504040204" pitchFamily="34" charset="0"/>
              </a:endParaRPr>
            </a:p>
          </p:txBody>
        </p:sp>
        <p:sp>
          <p:nvSpPr>
            <p:cNvPr id="64534" name="Rectangle 22"/>
            <p:cNvSpPr>
              <a:spLocks noChangeArrowheads="1"/>
            </p:cNvSpPr>
            <p:nvPr/>
          </p:nvSpPr>
          <p:spPr bwMode="auto">
            <a:xfrm>
              <a:off x="2130" y="1146"/>
              <a:ext cx="200" cy="1201"/>
            </a:xfrm>
            <a:prstGeom prst="rect">
              <a:avLst/>
            </a:prstGeom>
            <a:solidFill>
              <a:srgbClr val="426BB3"/>
            </a:solidFill>
            <a:ln w="11113">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Verdana" panose="020B0604030504040204" pitchFamily="34" charset="0"/>
              </a:endParaRPr>
            </a:p>
          </p:txBody>
        </p:sp>
        <p:sp>
          <p:nvSpPr>
            <p:cNvPr id="64535" name="Rectangle 23"/>
            <p:cNvSpPr>
              <a:spLocks noChangeArrowheads="1"/>
            </p:cNvSpPr>
            <p:nvPr/>
          </p:nvSpPr>
          <p:spPr bwMode="auto">
            <a:xfrm>
              <a:off x="2628" y="1210"/>
              <a:ext cx="200" cy="1137"/>
            </a:xfrm>
            <a:prstGeom prst="rect">
              <a:avLst/>
            </a:prstGeom>
            <a:solidFill>
              <a:srgbClr val="426BB3"/>
            </a:solidFill>
            <a:ln w="11113">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Verdana" panose="020B0604030504040204" pitchFamily="34" charset="0"/>
              </a:endParaRPr>
            </a:p>
          </p:txBody>
        </p:sp>
        <p:sp>
          <p:nvSpPr>
            <p:cNvPr id="64536" name="Rectangle 24"/>
            <p:cNvSpPr>
              <a:spLocks noChangeArrowheads="1"/>
            </p:cNvSpPr>
            <p:nvPr/>
          </p:nvSpPr>
          <p:spPr bwMode="auto">
            <a:xfrm>
              <a:off x="3126" y="1210"/>
              <a:ext cx="199" cy="1137"/>
            </a:xfrm>
            <a:prstGeom prst="rect">
              <a:avLst/>
            </a:prstGeom>
            <a:solidFill>
              <a:srgbClr val="426BB3"/>
            </a:solidFill>
            <a:ln w="11113">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Verdana" panose="020B0604030504040204" pitchFamily="34" charset="0"/>
              </a:endParaRPr>
            </a:p>
          </p:txBody>
        </p:sp>
        <p:sp>
          <p:nvSpPr>
            <p:cNvPr id="64537" name="Rectangle 25"/>
            <p:cNvSpPr>
              <a:spLocks noChangeArrowheads="1"/>
            </p:cNvSpPr>
            <p:nvPr/>
          </p:nvSpPr>
          <p:spPr bwMode="auto">
            <a:xfrm>
              <a:off x="3623" y="1210"/>
              <a:ext cx="199" cy="1137"/>
            </a:xfrm>
            <a:prstGeom prst="rect">
              <a:avLst/>
            </a:prstGeom>
            <a:solidFill>
              <a:srgbClr val="426BB3"/>
            </a:solidFill>
            <a:ln w="11113">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Verdana" panose="020B0604030504040204" pitchFamily="34" charset="0"/>
              </a:endParaRPr>
            </a:p>
          </p:txBody>
        </p:sp>
        <p:sp>
          <p:nvSpPr>
            <p:cNvPr id="64538" name="Rectangle 26"/>
            <p:cNvSpPr>
              <a:spLocks noChangeArrowheads="1"/>
            </p:cNvSpPr>
            <p:nvPr/>
          </p:nvSpPr>
          <p:spPr bwMode="auto">
            <a:xfrm>
              <a:off x="4121" y="1336"/>
              <a:ext cx="199" cy="1011"/>
            </a:xfrm>
            <a:prstGeom prst="rect">
              <a:avLst/>
            </a:prstGeom>
            <a:solidFill>
              <a:srgbClr val="426BB3"/>
            </a:solidFill>
            <a:ln w="11113">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Verdana" panose="020B0604030504040204" pitchFamily="34" charset="0"/>
              </a:endParaRPr>
            </a:p>
          </p:txBody>
        </p:sp>
        <p:sp>
          <p:nvSpPr>
            <p:cNvPr id="64539" name="Rectangle 27"/>
            <p:cNvSpPr>
              <a:spLocks noChangeArrowheads="1"/>
            </p:cNvSpPr>
            <p:nvPr/>
          </p:nvSpPr>
          <p:spPr bwMode="auto">
            <a:xfrm>
              <a:off x="4618" y="1336"/>
              <a:ext cx="199" cy="1011"/>
            </a:xfrm>
            <a:prstGeom prst="rect">
              <a:avLst/>
            </a:prstGeom>
            <a:solidFill>
              <a:srgbClr val="426BB3"/>
            </a:solidFill>
            <a:ln w="11113">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Verdana" panose="020B0604030504040204" pitchFamily="34" charset="0"/>
              </a:endParaRPr>
            </a:p>
          </p:txBody>
        </p:sp>
        <p:sp>
          <p:nvSpPr>
            <p:cNvPr id="64540" name="Rectangle 28"/>
            <p:cNvSpPr>
              <a:spLocks noChangeArrowheads="1"/>
            </p:cNvSpPr>
            <p:nvPr/>
          </p:nvSpPr>
          <p:spPr bwMode="auto">
            <a:xfrm>
              <a:off x="5115" y="1336"/>
              <a:ext cx="200" cy="1011"/>
            </a:xfrm>
            <a:prstGeom prst="rect">
              <a:avLst/>
            </a:prstGeom>
            <a:solidFill>
              <a:srgbClr val="426BB3"/>
            </a:solidFill>
            <a:ln w="11113">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Verdana" panose="020B0604030504040204" pitchFamily="34" charset="0"/>
              </a:endParaRPr>
            </a:p>
          </p:txBody>
        </p:sp>
        <p:sp>
          <p:nvSpPr>
            <p:cNvPr id="64541" name="Line 29"/>
            <p:cNvSpPr>
              <a:spLocks noChangeShapeType="1"/>
            </p:cNvSpPr>
            <p:nvPr/>
          </p:nvSpPr>
          <p:spPr bwMode="auto">
            <a:xfrm>
              <a:off x="488" y="1083"/>
              <a:ext cx="0" cy="12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42" name="Line 30"/>
            <p:cNvSpPr>
              <a:spLocks noChangeShapeType="1"/>
            </p:cNvSpPr>
            <p:nvPr/>
          </p:nvSpPr>
          <p:spPr bwMode="auto">
            <a:xfrm>
              <a:off x="467" y="2347"/>
              <a:ext cx="2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43" name="Line 31"/>
            <p:cNvSpPr>
              <a:spLocks noChangeShapeType="1"/>
            </p:cNvSpPr>
            <p:nvPr/>
          </p:nvSpPr>
          <p:spPr bwMode="auto">
            <a:xfrm>
              <a:off x="467" y="2221"/>
              <a:ext cx="2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44" name="Line 32"/>
            <p:cNvSpPr>
              <a:spLocks noChangeShapeType="1"/>
            </p:cNvSpPr>
            <p:nvPr/>
          </p:nvSpPr>
          <p:spPr bwMode="auto">
            <a:xfrm>
              <a:off x="467" y="2095"/>
              <a:ext cx="2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45" name="Line 33"/>
            <p:cNvSpPr>
              <a:spLocks noChangeShapeType="1"/>
            </p:cNvSpPr>
            <p:nvPr/>
          </p:nvSpPr>
          <p:spPr bwMode="auto">
            <a:xfrm>
              <a:off x="467" y="1968"/>
              <a:ext cx="2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46" name="Line 34"/>
            <p:cNvSpPr>
              <a:spLocks noChangeShapeType="1"/>
            </p:cNvSpPr>
            <p:nvPr/>
          </p:nvSpPr>
          <p:spPr bwMode="auto">
            <a:xfrm>
              <a:off x="467" y="1842"/>
              <a:ext cx="2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47" name="Line 35"/>
            <p:cNvSpPr>
              <a:spLocks noChangeShapeType="1"/>
            </p:cNvSpPr>
            <p:nvPr/>
          </p:nvSpPr>
          <p:spPr bwMode="auto">
            <a:xfrm>
              <a:off x="467" y="1715"/>
              <a:ext cx="2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48" name="Line 36"/>
            <p:cNvSpPr>
              <a:spLocks noChangeShapeType="1"/>
            </p:cNvSpPr>
            <p:nvPr/>
          </p:nvSpPr>
          <p:spPr bwMode="auto">
            <a:xfrm>
              <a:off x="467" y="1588"/>
              <a:ext cx="2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49" name="Line 37"/>
            <p:cNvSpPr>
              <a:spLocks noChangeShapeType="1"/>
            </p:cNvSpPr>
            <p:nvPr/>
          </p:nvSpPr>
          <p:spPr bwMode="auto">
            <a:xfrm>
              <a:off x="467" y="1463"/>
              <a:ext cx="2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50" name="Line 38"/>
            <p:cNvSpPr>
              <a:spLocks noChangeShapeType="1"/>
            </p:cNvSpPr>
            <p:nvPr/>
          </p:nvSpPr>
          <p:spPr bwMode="auto">
            <a:xfrm>
              <a:off x="467" y="1336"/>
              <a:ext cx="2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51" name="Line 39"/>
            <p:cNvSpPr>
              <a:spLocks noChangeShapeType="1"/>
            </p:cNvSpPr>
            <p:nvPr/>
          </p:nvSpPr>
          <p:spPr bwMode="auto">
            <a:xfrm>
              <a:off x="467" y="1210"/>
              <a:ext cx="2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52" name="Line 40"/>
            <p:cNvSpPr>
              <a:spLocks noChangeShapeType="1"/>
            </p:cNvSpPr>
            <p:nvPr/>
          </p:nvSpPr>
          <p:spPr bwMode="auto">
            <a:xfrm>
              <a:off x="467" y="1083"/>
              <a:ext cx="2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53" name="Line 41"/>
            <p:cNvSpPr>
              <a:spLocks noChangeShapeType="1"/>
            </p:cNvSpPr>
            <p:nvPr/>
          </p:nvSpPr>
          <p:spPr bwMode="auto">
            <a:xfrm>
              <a:off x="488" y="2347"/>
              <a:ext cx="497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54" name="Line 42"/>
            <p:cNvSpPr>
              <a:spLocks noChangeShapeType="1"/>
            </p:cNvSpPr>
            <p:nvPr/>
          </p:nvSpPr>
          <p:spPr bwMode="auto">
            <a:xfrm flipV="1">
              <a:off x="488" y="2347"/>
              <a:ext cx="0"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55" name="Line 43"/>
            <p:cNvSpPr>
              <a:spLocks noChangeShapeType="1"/>
            </p:cNvSpPr>
            <p:nvPr/>
          </p:nvSpPr>
          <p:spPr bwMode="auto">
            <a:xfrm flipV="1">
              <a:off x="986" y="2347"/>
              <a:ext cx="0"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56" name="Line 44"/>
            <p:cNvSpPr>
              <a:spLocks noChangeShapeType="1"/>
            </p:cNvSpPr>
            <p:nvPr/>
          </p:nvSpPr>
          <p:spPr bwMode="auto">
            <a:xfrm flipV="1">
              <a:off x="1483" y="2347"/>
              <a:ext cx="0"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57" name="Line 45"/>
            <p:cNvSpPr>
              <a:spLocks noChangeShapeType="1"/>
            </p:cNvSpPr>
            <p:nvPr/>
          </p:nvSpPr>
          <p:spPr bwMode="auto">
            <a:xfrm flipV="1">
              <a:off x="1981" y="2347"/>
              <a:ext cx="0"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58" name="Line 46"/>
            <p:cNvSpPr>
              <a:spLocks noChangeShapeType="1"/>
            </p:cNvSpPr>
            <p:nvPr/>
          </p:nvSpPr>
          <p:spPr bwMode="auto">
            <a:xfrm flipV="1">
              <a:off x="2479" y="2347"/>
              <a:ext cx="0"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59" name="Line 47"/>
            <p:cNvSpPr>
              <a:spLocks noChangeShapeType="1"/>
            </p:cNvSpPr>
            <p:nvPr/>
          </p:nvSpPr>
          <p:spPr bwMode="auto">
            <a:xfrm flipV="1">
              <a:off x="2977" y="2347"/>
              <a:ext cx="0"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60" name="Line 48"/>
            <p:cNvSpPr>
              <a:spLocks noChangeShapeType="1"/>
            </p:cNvSpPr>
            <p:nvPr/>
          </p:nvSpPr>
          <p:spPr bwMode="auto">
            <a:xfrm flipV="1">
              <a:off x="3474" y="2347"/>
              <a:ext cx="0"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61" name="Line 49"/>
            <p:cNvSpPr>
              <a:spLocks noChangeShapeType="1"/>
            </p:cNvSpPr>
            <p:nvPr/>
          </p:nvSpPr>
          <p:spPr bwMode="auto">
            <a:xfrm flipV="1">
              <a:off x="3971" y="2347"/>
              <a:ext cx="0"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62" name="Line 50"/>
            <p:cNvSpPr>
              <a:spLocks noChangeShapeType="1"/>
            </p:cNvSpPr>
            <p:nvPr/>
          </p:nvSpPr>
          <p:spPr bwMode="auto">
            <a:xfrm flipV="1">
              <a:off x="4469" y="2347"/>
              <a:ext cx="0"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63" name="Line 51"/>
            <p:cNvSpPr>
              <a:spLocks noChangeShapeType="1"/>
            </p:cNvSpPr>
            <p:nvPr/>
          </p:nvSpPr>
          <p:spPr bwMode="auto">
            <a:xfrm flipV="1">
              <a:off x="4966" y="2347"/>
              <a:ext cx="0"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64" name="Line 52"/>
            <p:cNvSpPr>
              <a:spLocks noChangeShapeType="1"/>
            </p:cNvSpPr>
            <p:nvPr/>
          </p:nvSpPr>
          <p:spPr bwMode="auto">
            <a:xfrm flipV="1">
              <a:off x="5464" y="2347"/>
              <a:ext cx="0"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4565" name="Rectangle 53"/>
            <p:cNvSpPr>
              <a:spLocks noChangeArrowheads="1"/>
            </p:cNvSpPr>
            <p:nvPr/>
          </p:nvSpPr>
          <p:spPr bwMode="auto">
            <a:xfrm>
              <a:off x="1993" y="910"/>
              <a:ext cx="350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300">
                  <a:solidFill>
                    <a:srgbClr val="000000"/>
                  </a:solidFill>
                  <a:latin typeface="Arial" panose="020B0604020202020204" pitchFamily="34" charset="0"/>
                </a:rPr>
                <a:t>Факторы, наиболее влияющие на наше мнение при выбор страховщика</a:t>
              </a:r>
              <a:endParaRPr lang="ru-RU" altLang="ru-RU" sz="1800">
                <a:latin typeface="Verdana" panose="020B0604030504040204" pitchFamily="34" charset="0"/>
              </a:endParaRPr>
            </a:p>
          </p:txBody>
        </p:sp>
        <p:sp>
          <p:nvSpPr>
            <p:cNvPr id="64566" name="Rectangle 54"/>
            <p:cNvSpPr>
              <a:spLocks noChangeArrowheads="1"/>
            </p:cNvSpPr>
            <p:nvPr/>
          </p:nvSpPr>
          <p:spPr bwMode="auto">
            <a:xfrm>
              <a:off x="394" y="231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800">
                  <a:solidFill>
                    <a:srgbClr val="000000"/>
                  </a:solidFill>
                  <a:latin typeface="Arial" panose="020B0604020202020204" pitchFamily="34" charset="0"/>
                </a:rPr>
                <a:t>0</a:t>
              </a:r>
              <a:endParaRPr lang="ru-RU" altLang="ru-RU" sz="1800">
                <a:latin typeface="Verdana" panose="020B0604030504040204" pitchFamily="34" charset="0"/>
              </a:endParaRPr>
            </a:p>
          </p:txBody>
        </p:sp>
        <p:sp>
          <p:nvSpPr>
            <p:cNvPr id="64567" name="Rectangle 55"/>
            <p:cNvSpPr>
              <a:spLocks noChangeArrowheads="1"/>
            </p:cNvSpPr>
            <p:nvPr/>
          </p:nvSpPr>
          <p:spPr bwMode="auto">
            <a:xfrm>
              <a:off x="394" y="2183"/>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800">
                  <a:solidFill>
                    <a:srgbClr val="000000"/>
                  </a:solidFill>
                  <a:latin typeface="Arial" panose="020B0604020202020204" pitchFamily="34" charset="0"/>
                </a:rPr>
                <a:t>1</a:t>
              </a:r>
              <a:endParaRPr lang="ru-RU" altLang="ru-RU" sz="1800">
                <a:latin typeface="Verdana" panose="020B0604030504040204" pitchFamily="34" charset="0"/>
              </a:endParaRPr>
            </a:p>
          </p:txBody>
        </p:sp>
        <p:sp>
          <p:nvSpPr>
            <p:cNvPr id="64568" name="Rectangle 56"/>
            <p:cNvSpPr>
              <a:spLocks noChangeArrowheads="1"/>
            </p:cNvSpPr>
            <p:nvPr/>
          </p:nvSpPr>
          <p:spPr bwMode="auto">
            <a:xfrm>
              <a:off x="394" y="205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800">
                  <a:solidFill>
                    <a:srgbClr val="000000"/>
                  </a:solidFill>
                  <a:latin typeface="Arial" panose="020B0604020202020204" pitchFamily="34" charset="0"/>
                </a:rPr>
                <a:t>2</a:t>
              </a:r>
              <a:endParaRPr lang="ru-RU" altLang="ru-RU" sz="1800">
                <a:latin typeface="Verdana" panose="020B0604030504040204" pitchFamily="34" charset="0"/>
              </a:endParaRPr>
            </a:p>
          </p:txBody>
        </p:sp>
        <p:sp>
          <p:nvSpPr>
            <p:cNvPr id="64569" name="Rectangle 57"/>
            <p:cNvSpPr>
              <a:spLocks noChangeArrowheads="1"/>
            </p:cNvSpPr>
            <p:nvPr/>
          </p:nvSpPr>
          <p:spPr bwMode="auto">
            <a:xfrm>
              <a:off x="394" y="193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800">
                  <a:solidFill>
                    <a:srgbClr val="000000"/>
                  </a:solidFill>
                  <a:latin typeface="Arial" panose="020B0604020202020204" pitchFamily="34" charset="0"/>
                </a:rPr>
                <a:t>3</a:t>
              </a:r>
              <a:endParaRPr lang="ru-RU" altLang="ru-RU" sz="1800">
                <a:latin typeface="Verdana" panose="020B0604030504040204" pitchFamily="34" charset="0"/>
              </a:endParaRPr>
            </a:p>
          </p:txBody>
        </p:sp>
        <p:sp>
          <p:nvSpPr>
            <p:cNvPr id="64570" name="Rectangle 58"/>
            <p:cNvSpPr>
              <a:spLocks noChangeArrowheads="1"/>
            </p:cNvSpPr>
            <p:nvPr/>
          </p:nvSpPr>
          <p:spPr bwMode="auto">
            <a:xfrm>
              <a:off x="394" y="1804"/>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800">
                  <a:solidFill>
                    <a:srgbClr val="000000"/>
                  </a:solidFill>
                  <a:latin typeface="Arial" panose="020B0604020202020204" pitchFamily="34" charset="0"/>
                </a:rPr>
                <a:t>4</a:t>
              </a:r>
              <a:endParaRPr lang="ru-RU" altLang="ru-RU" sz="1800">
                <a:latin typeface="Verdana" panose="020B0604030504040204" pitchFamily="34" charset="0"/>
              </a:endParaRPr>
            </a:p>
          </p:txBody>
        </p:sp>
        <p:sp>
          <p:nvSpPr>
            <p:cNvPr id="64571" name="Rectangle 59"/>
            <p:cNvSpPr>
              <a:spLocks noChangeArrowheads="1"/>
            </p:cNvSpPr>
            <p:nvPr/>
          </p:nvSpPr>
          <p:spPr bwMode="auto">
            <a:xfrm>
              <a:off x="394" y="167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800">
                  <a:solidFill>
                    <a:srgbClr val="000000"/>
                  </a:solidFill>
                  <a:latin typeface="Arial" panose="020B0604020202020204" pitchFamily="34" charset="0"/>
                </a:rPr>
                <a:t>5</a:t>
              </a:r>
              <a:endParaRPr lang="ru-RU" altLang="ru-RU" sz="1800">
                <a:latin typeface="Verdana" panose="020B0604030504040204" pitchFamily="34" charset="0"/>
              </a:endParaRPr>
            </a:p>
          </p:txBody>
        </p:sp>
        <p:sp>
          <p:nvSpPr>
            <p:cNvPr id="64572" name="Rectangle 60"/>
            <p:cNvSpPr>
              <a:spLocks noChangeArrowheads="1"/>
            </p:cNvSpPr>
            <p:nvPr/>
          </p:nvSpPr>
          <p:spPr bwMode="auto">
            <a:xfrm>
              <a:off x="394" y="1551"/>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800">
                  <a:solidFill>
                    <a:srgbClr val="000000"/>
                  </a:solidFill>
                  <a:latin typeface="Arial" panose="020B0604020202020204" pitchFamily="34" charset="0"/>
                </a:rPr>
                <a:t>6</a:t>
              </a:r>
              <a:endParaRPr lang="ru-RU" altLang="ru-RU" sz="1800">
                <a:latin typeface="Verdana" panose="020B0604030504040204" pitchFamily="34" charset="0"/>
              </a:endParaRPr>
            </a:p>
          </p:txBody>
        </p:sp>
        <p:sp>
          <p:nvSpPr>
            <p:cNvPr id="64573" name="Rectangle 61"/>
            <p:cNvSpPr>
              <a:spLocks noChangeArrowheads="1"/>
            </p:cNvSpPr>
            <p:nvPr/>
          </p:nvSpPr>
          <p:spPr bwMode="auto">
            <a:xfrm>
              <a:off x="394" y="142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800">
                  <a:solidFill>
                    <a:srgbClr val="000000"/>
                  </a:solidFill>
                  <a:latin typeface="Arial" panose="020B0604020202020204" pitchFamily="34" charset="0"/>
                </a:rPr>
                <a:t>7</a:t>
              </a:r>
              <a:endParaRPr lang="ru-RU" altLang="ru-RU" sz="1800">
                <a:latin typeface="Verdana" panose="020B0604030504040204" pitchFamily="34" charset="0"/>
              </a:endParaRPr>
            </a:p>
          </p:txBody>
        </p:sp>
        <p:sp>
          <p:nvSpPr>
            <p:cNvPr id="64574" name="Rectangle 62"/>
            <p:cNvSpPr>
              <a:spLocks noChangeArrowheads="1"/>
            </p:cNvSpPr>
            <p:nvPr/>
          </p:nvSpPr>
          <p:spPr bwMode="auto">
            <a:xfrm>
              <a:off x="394" y="129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800">
                  <a:solidFill>
                    <a:srgbClr val="000000"/>
                  </a:solidFill>
                  <a:latin typeface="Arial" panose="020B0604020202020204" pitchFamily="34" charset="0"/>
                </a:rPr>
                <a:t>8</a:t>
              </a:r>
              <a:endParaRPr lang="ru-RU" altLang="ru-RU" sz="1800">
                <a:latin typeface="Verdana" panose="020B0604030504040204" pitchFamily="34" charset="0"/>
              </a:endParaRPr>
            </a:p>
          </p:txBody>
        </p:sp>
        <p:sp>
          <p:nvSpPr>
            <p:cNvPr id="64575" name="Rectangle 63"/>
            <p:cNvSpPr>
              <a:spLocks noChangeArrowheads="1"/>
            </p:cNvSpPr>
            <p:nvPr/>
          </p:nvSpPr>
          <p:spPr bwMode="auto">
            <a:xfrm>
              <a:off x="394" y="1172"/>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800">
                  <a:solidFill>
                    <a:srgbClr val="000000"/>
                  </a:solidFill>
                  <a:latin typeface="Arial" panose="020B0604020202020204" pitchFamily="34" charset="0"/>
                </a:rPr>
                <a:t>9</a:t>
              </a:r>
              <a:endParaRPr lang="ru-RU" altLang="ru-RU" sz="1800">
                <a:latin typeface="Verdana" panose="020B0604030504040204" pitchFamily="34" charset="0"/>
              </a:endParaRPr>
            </a:p>
          </p:txBody>
        </p:sp>
        <p:sp>
          <p:nvSpPr>
            <p:cNvPr id="64576" name="Rectangle 64"/>
            <p:cNvSpPr>
              <a:spLocks noChangeArrowheads="1"/>
            </p:cNvSpPr>
            <p:nvPr/>
          </p:nvSpPr>
          <p:spPr bwMode="auto">
            <a:xfrm>
              <a:off x="354" y="1045"/>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800">
                  <a:solidFill>
                    <a:srgbClr val="000000"/>
                  </a:solidFill>
                  <a:latin typeface="Arial" panose="020B0604020202020204" pitchFamily="34" charset="0"/>
                </a:rPr>
                <a:t>10</a:t>
              </a:r>
              <a:endParaRPr lang="ru-RU" altLang="ru-RU" sz="1800">
                <a:latin typeface="Verdana" panose="020B0604030504040204" pitchFamily="34" charset="0"/>
              </a:endParaRPr>
            </a:p>
          </p:txBody>
        </p:sp>
        <p:sp>
          <p:nvSpPr>
            <p:cNvPr id="64577" name="Rectangle 65"/>
            <p:cNvSpPr>
              <a:spLocks noChangeArrowheads="1"/>
            </p:cNvSpPr>
            <p:nvPr/>
          </p:nvSpPr>
          <p:spPr bwMode="auto">
            <a:xfrm rot="16200000">
              <a:off x="88" y="2897"/>
              <a:ext cx="129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000">
                  <a:solidFill>
                    <a:srgbClr val="000000"/>
                  </a:solidFill>
                  <a:latin typeface="Arial" panose="020B0604020202020204" pitchFamily="34" charset="0"/>
                </a:rPr>
                <a:t>Широко представленная сеть ЛПУ</a:t>
              </a:r>
              <a:endParaRPr lang="ru-RU" altLang="ru-RU" sz="1800">
                <a:latin typeface="Verdana" panose="020B0604030504040204" pitchFamily="34" charset="0"/>
              </a:endParaRPr>
            </a:p>
          </p:txBody>
        </p:sp>
        <p:sp>
          <p:nvSpPr>
            <p:cNvPr id="64578" name="Rectangle 66"/>
            <p:cNvSpPr>
              <a:spLocks noChangeArrowheads="1"/>
            </p:cNvSpPr>
            <p:nvPr/>
          </p:nvSpPr>
          <p:spPr bwMode="auto">
            <a:xfrm rot="16200000">
              <a:off x="504" y="2920"/>
              <a:ext cx="134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000">
                  <a:solidFill>
                    <a:srgbClr val="000000"/>
                  </a:solidFill>
                  <a:latin typeface="Arial" panose="020B0604020202020204" pitchFamily="34" charset="0"/>
                </a:rPr>
                <a:t>Широко представленная в регионах</a:t>
              </a:r>
              <a:endParaRPr lang="ru-RU" altLang="ru-RU" sz="1800">
                <a:latin typeface="Verdana" panose="020B0604030504040204" pitchFamily="34" charset="0"/>
              </a:endParaRPr>
            </a:p>
          </p:txBody>
        </p:sp>
        <p:sp>
          <p:nvSpPr>
            <p:cNvPr id="64579" name="Rectangle 67"/>
            <p:cNvSpPr>
              <a:spLocks noChangeArrowheads="1"/>
            </p:cNvSpPr>
            <p:nvPr/>
          </p:nvSpPr>
          <p:spPr bwMode="auto">
            <a:xfrm rot="16200000">
              <a:off x="1112" y="2980"/>
              <a:ext cx="35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000">
                  <a:solidFill>
                    <a:srgbClr val="000000"/>
                  </a:solidFill>
                  <a:latin typeface="Arial" panose="020B0604020202020204" pitchFamily="34" charset="0"/>
                </a:rPr>
                <a:t>сеть ЛПУ</a:t>
              </a:r>
              <a:endParaRPr lang="ru-RU" altLang="ru-RU" sz="1800">
                <a:latin typeface="Verdana" panose="020B0604030504040204" pitchFamily="34" charset="0"/>
              </a:endParaRPr>
            </a:p>
          </p:txBody>
        </p:sp>
        <p:sp>
          <p:nvSpPr>
            <p:cNvPr id="64580" name="Rectangle 68"/>
            <p:cNvSpPr>
              <a:spLocks noChangeArrowheads="1"/>
            </p:cNvSpPr>
            <p:nvPr/>
          </p:nvSpPr>
          <p:spPr bwMode="auto">
            <a:xfrm rot="16200000">
              <a:off x="1000" y="2918"/>
              <a:ext cx="135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000">
                  <a:solidFill>
                    <a:srgbClr val="000000"/>
                  </a:solidFill>
                  <a:latin typeface="Arial" panose="020B0604020202020204" pitchFamily="34" charset="0"/>
                </a:rPr>
                <a:t>Качество организации медицинской</a:t>
              </a:r>
              <a:endParaRPr lang="ru-RU" altLang="ru-RU" sz="1800">
                <a:latin typeface="Verdana" panose="020B0604030504040204" pitchFamily="34" charset="0"/>
              </a:endParaRPr>
            </a:p>
          </p:txBody>
        </p:sp>
        <p:sp>
          <p:nvSpPr>
            <p:cNvPr id="64581" name="Rectangle 69"/>
            <p:cNvSpPr>
              <a:spLocks noChangeArrowheads="1"/>
            </p:cNvSpPr>
            <p:nvPr/>
          </p:nvSpPr>
          <p:spPr bwMode="auto">
            <a:xfrm rot="16200000">
              <a:off x="1636" y="2983"/>
              <a:ext cx="30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000">
                  <a:solidFill>
                    <a:srgbClr val="000000"/>
                  </a:solidFill>
                  <a:latin typeface="Arial" panose="020B0604020202020204" pitchFamily="34" charset="0"/>
                </a:rPr>
                <a:t>помощи</a:t>
              </a:r>
              <a:endParaRPr lang="ru-RU" altLang="ru-RU" sz="1800">
                <a:latin typeface="Verdana" panose="020B0604030504040204" pitchFamily="34" charset="0"/>
              </a:endParaRPr>
            </a:p>
          </p:txBody>
        </p:sp>
        <p:sp>
          <p:nvSpPr>
            <p:cNvPr id="64582" name="Rectangle 70"/>
            <p:cNvSpPr>
              <a:spLocks noChangeArrowheads="1"/>
            </p:cNvSpPr>
            <p:nvPr/>
          </p:nvSpPr>
          <p:spPr bwMode="auto">
            <a:xfrm rot="-5400000">
              <a:off x="1563" y="2939"/>
              <a:ext cx="127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000">
                  <a:solidFill>
                    <a:srgbClr val="000000"/>
                  </a:solidFill>
                  <a:latin typeface="Arial" panose="020B0604020202020204" pitchFamily="34" charset="0"/>
                </a:rPr>
                <a:t>Качество предоставленных ЛПУ </a:t>
              </a:r>
              <a:endParaRPr lang="ru-RU" altLang="ru-RU" sz="1800">
                <a:latin typeface="Verdana" panose="020B0604030504040204" pitchFamily="34" charset="0"/>
              </a:endParaRPr>
            </a:p>
          </p:txBody>
        </p:sp>
        <p:sp>
          <p:nvSpPr>
            <p:cNvPr id="64583" name="Rectangle 71"/>
            <p:cNvSpPr>
              <a:spLocks noChangeArrowheads="1"/>
            </p:cNvSpPr>
            <p:nvPr/>
          </p:nvSpPr>
          <p:spPr bwMode="auto">
            <a:xfrm rot="16200000">
              <a:off x="2282" y="272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Verdana" panose="020B0604030504040204" pitchFamily="34" charset="0"/>
              </a:endParaRPr>
            </a:p>
          </p:txBody>
        </p:sp>
        <p:sp>
          <p:nvSpPr>
            <p:cNvPr id="64584" name="Rectangle 72"/>
            <p:cNvSpPr>
              <a:spLocks noChangeArrowheads="1"/>
            </p:cNvSpPr>
            <p:nvPr/>
          </p:nvSpPr>
          <p:spPr bwMode="auto">
            <a:xfrm rot="16200000">
              <a:off x="2631" y="2422"/>
              <a:ext cx="19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000">
                  <a:solidFill>
                    <a:srgbClr val="000000"/>
                  </a:solidFill>
                  <a:latin typeface="Arial" panose="020B0604020202020204" pitchFamily="34" charset="0"/>
                </a:rPr>
                <a:t>Цена</a:t>
              </a:r>
              <a:endParaRPr lang="ru-RU" altLang="ru-RU" sz="1800">
                <a:latin typeface="Verdana" panose="020B0604030504040204" pitchFamily="34" charset="0"/>
              </a:endParaRPr>
            </a:p>
          </p:txBody>
        </p:sp>
        <p:sp>
          <p:nvSpPr>
            <p:cNvPr id="64585" name="Rectangle 73"/>
            <p:cNvSpPr>
              <a:spLocks noChangeArrowheads="1"/>
            </p:cNvSpPr>
            <p:nvPr/>
          </p:nvSpPr>
          <p:spPr bwMode="auto">
            <a:xfrm rot="-5400000">
              <a:off x="2458" y="2891"/>
              <a:ext cx="131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000">
                  <a:solidFill>
                    <a:srgbClr val="000000"/>
                  </a:solidFill>
                  <a:latin typeface="Arial" panose="020B0604020202020204" pitchFamily="34" charset="0"/>
                </a:rPr>
                <a:t>Возможность посещать клиники,   </a:t>
              </a:r>
              <a:endParaRPr lang="ru-RU" altLang="ru-RU" sz="1800">
                <a:latin typeface="Verdana" panose="020B0604030504040204" pitchFamily="34" charset="0"/>
              </a:endParaRPr>
            </a:p>
          </p:txBody>
        </p:sp>
        <p:sp>
          <p:nvSpPr>
            <p:cNvPr id="64586" name="Rectangle 74"/>
            <p:cNvSpPr>
              <a:spLocks noChangeArrowheads="1"/>
            </p:cNvSpPr>
            <p:nvPr/>
          </p:nvSpPr>
          <p:spPr bwMode="auto">
            <a:xfrm rot="-5400000">
              <a:off x="2725" y="2909"/>
              <a:ext cx="99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000">
                  <a:solidFill>
                    <a:srgbClr val="000000"/>
                  </a:solidFill>
                  <a:latin typeface="Arial" panose="020B0604020202020204" pitchFamily="34" charset="0"/>
                </a:rPr>
                <a:t>в которые ходили раньше </a:t>
              </a:r>
              <a:endParaRPr lang="ru-RU" altLang="ru-RU" sz="1800">
                <a:latin typeface="Verdana" panose="020B0604030504040204" pitchFamily="34" charset="0"/>
              </a:endParaRPr>
            </a:p>
          </p:txBody>
        </p:sp>
        <p:sp>
          <p:nvSpPr>
            <p:cNvPr id="64587" name="Rectangle 75"/>
            <p:cNvSpPr>
              <a:spLocks noChangeArrowheads="1"/>
            </p:cNvSpPr>
            <p:nvPr/>
          </p:nvSpPr>
          <p:spPr bwMode="auto">
            <a:xfrm rot="16200000">
              <a:off x="3332" y="290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Verdana" panose="020B0604030504040204" pitchFamily="34" charset="0"/>
              </a:endParaRPr>
            </a:p>
          </p:txBody>
        </p:sp>
        <p:sp>
          <p:nvSpPr>
            <p:cNvPr id="64588" name="Rectangle 76"/>
            <p:cNvSpPr>
              <a:spLocks noChangeArrowheads="1"/>
            </p:cNvSpPr>
            <p:nvPr/>
          </p:nvSpPr>
          <p:spPr bwMode="auto">
            <a:xfrm rot="-5400000">
              <a:off x="2982" y="3017"/>
              <a:ext cx="136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000">
                  <a:solidFill>
                    <a:srgbClr val="000000"/>
                  </a:solidFill>
                  <a:latin typeface="Arial" panose="020B0604020202020204" pitchFamily="34" charset="0"/>
                </a:rPr>
                <a:t>Соответствие реального положения</a:t>
              </a:r>
              <a:endParaRPr lang="ru-RU" altLang="ru-RU" sz="1800">
                <a:latin typeface="Verdana" panose="020B0604030504040204" pitchFamily="34" charset="0"/>
              </a:endParaRPr>
            </a:p>
          </p:txBody>
        </p:sp>
        <p:sp>
          <p:nvSpPr>
            <p:cNvPr id="64589" name="Rectangle 77"/>
            <p:cNvSpPr>
              <a:spLocks noChangeArrowheads="1"/>
            </p:cNvSpPr>
            <p:nvPr/>
          </p:nvSpPr>
          <p:spPr bwMode="auto">
            <a:xfrm rot="-5400000">
              <a:off x="3130" y="2950"/>
              <a:ext cx="124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000">
                  <a:solidFill>
                    <a:srgbClr val="000000"/>
                  </a:solidFill>
                  <a:latin typeface="Arial" panose="020B0604020202020204" pitchFamily="34" charset="0"/>
                </a:rPr>
                <a:t>дел ожиданиям застрахованных </a:t>
              </a:r>
              <a:endParaRPr lang="ru-RU" altLang="ru-RU" sz="1800">
                <a:latin typeface="Verdana" panose="020B0604030504040204" pitchFamily="34" charset="0"/>
              </a:endParaRPr>
            </a:p>
          </p:txBody>
        </p:sp>
        <p:sp>
          <p:nvSpPr>
            <p:cNvPr id="64590" name="Rectangle 79"/>
            <p:cNvSpPr>
              <a:spLocks noChangeArrowheads="1"/>
            </p:cNvSpPr>
            <p:nvPr/>
          </p:nvSpPr>
          <p:spPr bwMode="auto">
            <a:xfrm rot="-5400000">
              <a:off x="3858" y="2672"/>
              <a:ext cx="7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000">
                  <a:solidFill>
                    <a:srgbClr val="000000"/>
                  </a:solidFill>
                  <a:latin typeface="Arial" panose="020B0604020202020204" pitchFamily="34" charset="0"/>
                </a:rPr>
                <a:t>Бренд и имидж  СК</a:t>
              </a:r>
              <a:endParaRPr lang="ru-RU" altLang="ru-RU" sz="1800">
                <a:latin typeface="Verdana" panose="020B0604030504040204" pitchFamily="34" charset="0"/>
              </a:endParaRPr>
            </a:p>
          </p:txBody>
        </p:sp>
        <p:sp>
          <p:nvSpPr>
            <p:cNvPr id="64591" name="Rectangle 80"/>
            <p:cNvSpPr>
              <a:spLocks noChangeArrowheads="1"/>
            </p:cNvSpPr>
            <p:nvPr/>
          </p:nvSpPr>
          <p:spPr bwMode="auto">
            <a:xfrm rot="-5400000">
              <a:off x="4228" y="2820"/>
              <a:ext cx="102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000">
                  <a:solidFill>
                    <a:srgbClr val="000000"/>
                  </a:solidFill>
                  <a:latin typeface="Arial" panose="020B0604020202020204" pitchFamily="34" charset="0"/>
                </a:rPr>
                <a:t>Время работы СК на рынке</a:t>
              </a:r>
              <a:endParaRPr lang="ru-RU" altLang="ru-RU" sz="1800">
                <a:latin typeface="Verdana" panose="020B0604030504040204" pitchFamily="34" charset="0"/>
              </a:endParaRPr>
            </a:p>
          </p:txBody>
        </p:sp>
        <p:sp>
          <p:nvSpPr>
            <p:cNvPr id="64592" name="Rectangle 81"/>
            <p:cNvSpPr>
              <a:spLocks noChangeArrowheads="1"/>
            </p:cNvSpPr>
            <p:nvPr/>
          </p:nvSpPr>
          <p:spPr bwMode="auto">
            <a:xfrm rot="16200000">
              <a:off x="4744" y="2740"/>
              <a:ext cx="94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000">
                  <a:solidFill>
                    <a:srgbClr val="000000"/>
                  </a:solidFill>
                  <a:latin typeface="Arial" panose="020B0604020202020204" pitchFamily="34" charset="0"/>
                </a:rPr>
                <a:t>Наполненность продукта</a:t>
              </a:r>
              <a:endParaRPr lang="ru-RU" altLang="ru-RU" sz="1800">
                <a:latin typeface="Verdana" panose="020B0604030504040204" pitchFamily="34" charset="0"/>
              </a:endParaRPr>
            </a:p>
          </p:txBody>
        </p:sp>
      </p:grpSp>
      <p:pic>
        <p:nvPicPr>
          <p:cNvPr id="64516" name="Рисунок 6456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61564" y="90488"/>
            <a:ext cx="5302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Номер слайда 3"/>
          <p:cNvSpPr>
            <a:spLocks noGrp="1"/>
          </p:cNvSpPr>
          <p:nvPr>
            <p:ph type="sldNum" sz="quarter" idx="12"/>
          </p:nvPr>
        </p:nvSpPr>
        <p:spPr bwMode="auto">
          <a:xfrm>
            <a:off x="10004426" y="6524626"/>
            <a:ext cx="37147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r>
              <a:rPr lang="ru-RU" altLang="ru-RU" sz="1200">
                <a:solidFill>
                  <a:srgbClr val="0C0C0C"/>
                </a:solidFill>
                <a:latin typeface="Arial" panose="020B0604020202020204" pitchFamily="34" charset="0"/>
              </a:rPr>
              <a:t>21</a:t>
            </a:r>
          </a:p>
        </p:txBody>
      </p:sp>
    </p:spTree>
    <p:extLst>
      <p:ext uri="{BB962C8B-B14F-4D97-AF65-F5344CB8AC3E}">
        <p14:creationId xmlns:p14="http://schemas.microsoft.com/office/powerpoint/2010/main" val="125137417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dspretty.ru/wp-content/uploads/2013/11/white-paper-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65538" name="Rectangle 4"/>
          <p:cNvSpPr>
            <a:spLocks noChangeArrowheads="1"/>
          </p:cNvSpPr>
          <p:nvPr/>
        </p:nvSpPr>
        <p:spPr bwMode="auto">
          <a:xfrm>
            <a:off x="1703388" y="968942"/>
            <a:ext cx="455771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400" b="1">
                <a:solidFill>
                  <a:srgbClr val="0A50A0"/>
                </a:solidFill>
                <a:latin typeface="Verdana" panose="020B0604030504040204" pitchFamily="34" charset="0"/>
              </a:rPr>
              <a:t>Информация о Страхователе:</a:t>
            </a:r>
          </a:p>
          <a:p>
            <a:pPr eaLnBrk="1" hangingPunct="1">
              <a:lnSpc>
                <a:spcPct val="100000"/>
              </a:lnSpc>
              <a:spcBef>
                <a:spcPct val="0"/>
              </a:spcBef>
              <a:buFontTx/>
              <a:buNone/>
            </a:pPr>
            <a:r>
              <a:rPr lang="ru-RU" altLang="ru-RU" sz="1400">
                <a:solidFill>
                  <a:srgbClr val="0A50A0"/>
                </a:solidFill>
                <a:latin typeface="Verdana" panose="020B0604030504040204" pitchFamily="34" charset="0"/>
              </a:rPr>
              <a:t>1.</a:t>
            </a:r>
            <a:r>
              <a:rPr lang="ru-RU" altLang="ru-RU" sz="1400">
                <a:solidFill>
                  <a:srgbClr val="64646C"/>
                </a:solidFill>
                <a:latin typeface="Verdana" panose="020B0604030504040204" pitchFamily="34" charset="0"/>
              </a:rPr>
              <a:t> ФИО</a:t>
            </a:r>
          </a:p>
          <a:p>
            <a:pPr eaLnBrk="1" hangingPunct="1">
              <a:lnSpc>
                <a:spcPct val="100000"/>
              </a:lnSpc>
              <a:spcBef>
                <a:spcPct val="0"/>
              </a:spcBef>
              <a:buFontTx/>
              <a:buNone/>
            </a:pPr>
            <a:r>
              <a:rPr lang="en-US" altLang="ru-RU" sz="1400">
                <a:solidFill>
                  <a:srgbClr val="0A50A0"/>
                </a:solidFill>
                <a:latin typeface="Verdana" panose="020B0604030504040204" pitchFamily="34" charset="0"/>
              </a:rPr>
              <a:t>2</a:t>
            </a:r>
            <a:r>
              <a:rPr lang="ru-RU" altLang="ru-RU" sz="1400">
                <a:solidFill>
                  <a:srgbClr val="0A50A0"/>
                </a:solidFill>
                <a:latin typeface="Verdana" panose="020B0604030504040204" pitchFamily="34" charset="0"/>
              </a:rPr>
              <a:t>.</a:t>
            </a:r>
            <a:r>
              <a:rPr lang="ru-RU" altLang="ru-RU" sz="1400">
                <a:solidFill>
                  <a:srgbClr val="64646C"/>
                </a:solidFill>
                <a:latin typeface="Verdana" panose="020B0604030504040204" pitchFamily="34" charset="0"/>
              </a:rPr>
              <a:t> Дата рождения</a:t>
            </a:r>
          </a:p>
          <a:p>
            <a:pPr eaLnBrk="1" hangingPunct="1">
              <a:lnSpc>
                <a:spcPct val="100000"/>
              </a:lnSpc>
              <a:spcBef>
                <a:spcPct val="0"/>
              </a:spcBef>
              <a:buFontTx/>
              <a:buNone/>
            </a:pPr>
            <a:r>
              <a:rPr lang="en-US" altLang="ru-RU" sz="1400">
                <a:solidFill>
                  <a:srgbClr val="0A50A0"/>
                </a:solidFill>
                <a:latin typeface="Verdana" panose="020B0604030504040204" pitchFamily="34" charset="0"/>
              </a:rPr>
              <a:t>3</a:t>
            </a:r>
            <a:r>
              <a:rPr lang="ru-RU" altLang="ru-RU" sz="1400">
                <a:solidFill>
                  <a:srgbClr val="0A50A0"/>
                </a:solidFill>
                <a:latin typeface="Verdana" panose="020B0604030504040204" pitchFamily="34" charset="0"/>
              </a:rPr>
              <a:t>.</a:t>
            </a:r>
            <a:r>
              <a:rPr lang="ru-RU" altLang="ru-RU" sz="1400">
                <a:solidFill>
                  <a:srgbClr val="64646C"/>
                </a:solidFill>
                <a:latin typeface="Verdana" panose="020B0604030504040204" pitchFamily="34" charset="0"/>
              </a:rPr>
              <a:t> Адрес </a:t>
            </a:r>
            <a:r>
              <a:rPr lang="ru-RU" altLang="ru-RU" sz="1400" u="sng">
                <a:solidFill>
                  <a:srgbClr val="64646C"/>
                </a:solidFill>
                <a:latin typeface="Verdana" panose="020B0604030504040204" pitchFamily="34" charset="0"/>
              </a:rPr>
              <a:t>прописки</a:t>
            </a:r>
          </a:p>
          <a:p>
            <a:pPr eaLnBrk="1" hangingPunct="1">
              <a:lnSpc>
                <a:spcPct val="100000"/>
              </a:lnSpc>
              <a:spcBef>
                <a:spcPct val="0"/>
              </a:spcBef>
              <a:buFontTx/>
              <a:buNone/>
            </a:pPr>
            <a:r>
              <a:rPr lang="en-US" altLang="ru-RU" sz="1400">
                <a:solidFill>
                  <a:srgbClr val="0A50A0"/>
                </a:solidFill>
                <a:latin typeface="Verdana" panose="020B0604030504040204" pitchFamily="34" charset="0"/>
              </a:rPr>
              <a:t>4</a:t>
            </a:r>
            <a:r>
              <a:rPr lang="ru-RU" altLang="ru-RU" sz="1400">
                <a:solidFill>
                  <a:srgbClr val="0A50A0"/>
                </a:solidFill>
                <a:latin typeface="Verdana" panose="020B0604030504040204" pitchFamily="34" charset="0"/>
              </a:rPr>
              <a:t>.</a:t>
            </a:r>
            <a:r>
              <a:rPr lang="ru-RU" altLang="ru-RU" sz="1400">
                <a:solidFill>
                  <a:srgbClr val="64646C"/>
                </a:solidFill>
                <a:latin typeface="Verdana" panose="020B0604030504040204" pitchFamily="34" charset="0"/>
              </a:rPr>
              <a:t> Контактные телефоны</a:t>
            </a:r>
          </a:p>
          <a:p>
            <a:pPr eaLnBrk="1" hangingPunct="1">
              <a:lnSpc>
                <a:spcPct val="100000"/>
              </a:lnSpc>
              <a:spcBef>
                <a:spcPct val="0"/>
              </a:spcBef>
              <a:buFontTx/>
              <a:buNone/>
            </a:pPr>
            <a:r>
              <a:rPr lang="en-US" altLang="ru-RU" sz="1400">
                <a:solidFill>
                  <a:srgbClr val="0A50A0"/>
                </a:solidFill>
                <a:latin typeface="Verdana" panose="020B0604030504040204" pitchFamily="34" charset="0"/>
              </a:rPr>
              <a:t>5</a:t>
            </a:r>
            <a:r>
              <a:rPr lang="ru-RU" altLang="ru-RU" sz="1400">
                <a:solidFill>
                  <a:srgbClr val="0A50A0"/>
                </a:solidFill>
                <a:latin typeface="Verdana" panose="020B0604030504040204" pitchFamily="34" charset="0"/>
              </a:rPr>
              <a:t>.</a:t>
            </a:r>
            <a:r>
              <a:rPr lang="ru-RU" altLang="ru-RU" sz="1400">
                <a:solidFill>
                  <a:srgbClr val="64646C"/>
                </a:solidFill>
                <a:latin typeface="Verdana" panose="020B0604030504040204" pitchFamily="34" charset="0"/>
              </a:rPr>
              <a:t> Паспортные данные (серия, номер, кем выдан, когда)</a:t>
            </a:r>
            <a:endParaRPr lang="en-US" altLang="ru-RU" sz="1400">
              <a:solidFill>
                <a:srgbClr val="64646C"/>
              </a:solidFill>
              <a:latin typeface="Verdana" panose="020B0604030504040204" pitchFamily="34" charset="0"/>
            </a:endParaRPr>
          </a:p>
          <a:p>
            <a:pPr eaLnBrk="1" hangingPunct="1">
              <a:lnSpc>
                <a:spcPct val="100000"/>
              </a:lnSpc>
              <a:spcBef>
                <a:spcPct val="0"/>
              </a:spcBef>
              <a:buFontTx/>
              <a:buNone/>
            </a:pPr>
            <a:r>
              <a:rPr lang="en-US" altLang="ru-RU" sz="1400">
                <a:solidFill>
                  <a:srgbClr val="0A50A0"/>
                </a:solidFill>
                <a:latin typeface="Verdana" panose="020B0604030504040204" pitchFamily="34" charset="0"/>
              </a:rPr>
              <a:t>6</a:t>
            </a:r>
            <a:r>
              <a:rPr lang="ru-RU" altLang="ru-RU" sz="1400">
                <a:solidFill>
                  <a:srgbClr val="0A50A0"/>
                </a:solidFill>
                <a:latin typeface="Verdana" panose="020B0604030504040204" pitchFamily="34" charset="0"/>
              </a:rPr>
              <a:t>.</a:t>
            </a:r>
            <a:r>
              <a:rPr lang="ru-RU" altLang="ru-RU" sz="1400">
                <a:solidFill>
                  <a:srgbClr val="64646C"/>
                </a:solidFill>
                <a:latin typeface="Verdana" panose="020B0604030504040204" pitchFamily="34" charset="0"/>
              </a:rPr>
              <a:t> С какого числа заключается Договор ДМС</a:t>
            </a:r>
          </a:p>
          <a:p>
            <a:pPr eaLnBrk="1" hangingPunct="1">
              <a:lnSpc>
                <a:spcPct val="100000"/>
              </a:lnSpc>
              <a:spcBef>
                <a:spcPct val="0"/>
              </a:spcBef>
              <a:buFontTx/>
              <a:buNone/>
            </a:pPr>
            <a:endParaRPr lang="ru-RU" altLang="ru-RU" sz="1400">
              <a:solidFill>
                <a:srgbClr val="64646C"/>
              </a:solidFill>
              <a:latin typeface="Verdana" panose="020B0604030504040204" pitchFamily="34" charset="0"/>
            </a:endParaRPr>
          </a:p>
          <a:p>
            <a:pPr eaLnBrk="1" hangingPunct="1">
              <a:lnSpc>
                <a:spcPct val="100000"/>
              </a:lnSpc>
              <a:spcBef>
                <a:spcPct val="0"/>
              </a:spcBef>
              <a:buFontTx/>
              <a:buNone/>
            </a:pPr>
            <a:endParaRPr lang="ru-RU" altLang="ru-RU" sz="1400">
              <a:solidFill>
                <a:srgbClr val="64646C"/>
              </a:solidFill>
              <a:latin typeface="Verdana" panose="020B0604030504040204" pitchFamily="34" charset="0"/>
            </a:endParaRPr>
          </a:p>
        </p:txBody>
      </p:sp>
      <p:sp>
        <p:nvSpPr>
          <p:cNvPr id="65539" name="Rectangle 5"/>
          <p:cNvSpPr>
            <a:spLocks noChangeArrowheads="1"/>
          </p:cNvSpPr>
          <p:nvPr/>
        </p:nvSpPr>
        <p:spPr bwMode="auto">
          <a:xfrm>
            <a:off x="1631951" y="74613"/>
            <a:ext cx="83724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ru-RU" sz="2400">
                <a:solidFill>
                  <a:srgbClr val="0A50A0"/>
                </a:solidFill>
                <a:latin typeface="Verdana" panose="020B0604030504040204" pitchFamily="34" charset="0"/>
              </a:rPr>
              <a:t>ДАННЫЕ НЕОБХОДИМЫЕ СТРАХОВОЙ КОМПАНИИ ОТ КЛИЕНТА ДЛЯ ЗАКЛЮЧЕНИЯ ДОГОВОРА ДМС </a:t>
            </a:r>
          </a:p>
        </p:txBody>
      </p:sp>
      <p:sp>
        <p:nvSpPr>
          <p:cNvPr id="65540" name="Rectangle 7"/>
          <p:cNvSpPr>
            <a:spLocks noChangeArrowheads="1"/>
          </p:cNvSpPr>
          <p:nvPr/>
        </p:nvSpPr>
        <p:spPr bwMode="auto">
          <a:xfrm>
            <a:off x="6281738" y="919729"/>
            <a:ext cx="43561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400" b="1">
                <a:solidFill>
                  <a:srgbClr val="0A50A0"/>
                </a:solidFill>
                <a:latin typeface="Verdana" panose="020B0604030504040204" pitchFamily="34" charset="0"/>
              </a:rPr>
              <a:t>Информация о </a:t>
            </a:r>
            <a:r>
              <a:rPr lang="ru-RU" altLang="ru-RU" sz="1400" b="1" u="sng">
                <a:solidFill>
                  <a:srgbClr val="0A50A0"/>
                </a:solidFill>
                <a:latin typeface="Verdana" panose="020B0604030504040204" pitchFamily="34" charset="0"/>
              </a:rPr>
              <a:t>каждом</a:t>
            </a:r>
            <a:br>
              <a:rPr lang="ru-RU" altLang="ru-RU" sz="1400" b="1" u="sng">
                <a:solidFill>
                  <a:srgbClr val="0A50A0"/>
                </a:solidFill>
                <a:latin typeface="Verdana" panose="020B0604030504040204" pitchFamily="34" charset="0"/>
              </a:rPr>
            </a:br>
            <a:r>
              <a:rPr lang="ru-RU" altLang="ru-RU" sz="1400" b="1">
                <a:solidFill>
                  <a:srgbClr val="0A50A0"/>
                </a:solidFill>
                <a:latin typeface="Verdana" panose="020B0604030504040204" pitchFamily="34" charset="0"/>
              </a:rPr>
              <a:t>Застрахованном:</a:t>
            </a:r>
          </a:p>
          <a:p>
            <a:pPr eaLnBrk="1" hangingPunct="1">
              <a:lnSpc>
                <a:spcPct val="100000"/>
              </a:lnSpc>
              <a:spcBef>
                <a:spcPct val="0"/>
              </a:spcBef>
              <a:buFontTx/>
              <a:buNone/>
            </a:pPr>
            <a:r>
              <a:rPr lang="ru-RU" altLang="ru-RU" sz="1400">
                <a:solidFill>
                  <a:srgbClr val="0A50A0"/>
                </a:solidFill>
                <a:latin typeface="Verdana" panose="020B0604030504040204" pitchFamily="34" charset="0"/>
              </a:rPr>
              <a:t>1.</a:t>
            </a:r>
            <a:r>
              <a:rPr lang="ru-RU" altLang="ru-RU" sz="1400">
                <a:solidFill>
                  <a:srgbClr val="64646C"/>
                </a:solidFill>
                <a:latin typeface="Verdana" panose="020B0604030504040204" pitchFamily="34" charset="0"/>
              </a:rPr>
              <a:t> Заполненная анкета</a:t>
            </a:r>
          </a:p>
          <a:p>
            <a:pPr eaLnBrk="1" hangingPunct="1">
              <a:lnSpc>
                <a:spcPct val="100000"/>
              </a:lnSpc>
              <a:spcBef>
                <a:spcPct val="0"/>
              </a:spcBef>
              <a:buFontTx/>
              <a:buNone/>
            </a:pPr>
            <a:r>
              <a:rPr lang="ru-RU" altLang="ru-RU" sz="1400">
                <a:solidFill>
                  <a:srgbClr val="0A50A0"/>
                </a:solidFill>
                <a:latin typeface="Verdana" panose="020B0604030504040204" pitchFamily="34" charset="0"/>
              </a:rPr>
              <a:t>2.</a:t>
            </a:r>
            <a:r>
              <a:rPr lang="ru-RU" altLang="ru-RU" sz="1400">
                <a:solidFill>
                  <a:srgbClr val="64646C"/>
                </a:solidFill>
                <a:latin typeface="Verdana" panose="020B0604030504040204" pitchFamily="34" charset="0"/>
              </a:rPr>
              <a:t> ФИО</a:t>
            </a:r>
          </a:p>
          <a:p>
            <a:pPr eaLnBrk="1" hangingPunct="1">
              <a:lnSpc>
                <a:spcPct val="100000"/>
              </a:lnSpc>
              <a:spcBef>
                <a:spcPct val="0"/>
              </a:spcBef>
              <a:buFontTx/>
              <a:buNone/>
            </a:pPr>
            <a:r>
              <a:rPr lang="ru-RU" altLang="ru-RU" sz="1400">
                <a:solidFill>
                  <a:srgbClr val="0A50A0"/>
                </a:solidFill>
                <a:latin typeface="Verdana" panose="020B0604030504040204" pitchFamily="34" charset="0"/>
              </a:rPr>
              <a:t>3.</a:t>
            </a:r>
            <a:r>
              <a:rPr lang="ru-RU" altLang="ru-RU" sz="1400">
                <a:solidFill>
                  <a:srgbClr val="64646C"/>
                </a:solidFill>
                <a:latin typeface="Verdana" panose="020B0604030504040204" pitchFamily="34" charset="0"/>
              </a:rPr>
              <a:t> Дата рождения</a:t>
            </a:r>
          </a:p>
          <a:p>
            <a:pPr eaLnBrk="1" hangingPunct="1">
              <a:lnSpc>
                <a:spcPct val="100000"/>
              </a:lnSpc>
              <a:spcBef>
                <a:spcPct val="0"/>
              </a:spcBef>
              <a:buFontTx/>
              <a:buNone/>
            </a:pPr>
            <a:r>
              <a:rPr lang="ru-RU" altLang="ru-RU" sz="1400">
                <a:solidFill>
                  <a:srgbClr val="0A50A0"/>
                </a:solidFill>
                <a:latin typeface="Verdana" panose="020B0604030504040204" pitchFamily="34" charset="0"/>
              </a:rPr>
              <a:t>4.</a:t>
            </a:r>
            <a:r>
              <a:rPr lang="ru-RU" altLang="ru-RU" sz="1400">
                <a:solidFill>
                  <a:srgbClr val="64646C"/>
                </a:solidFill>
                <a:latin typeface="Verdana" panose="020B0604030504040204" pitchFamily="34" charset="0"/>
              </a:rPr>
              <a:t> Адрес </a:t>
            </a:r>
            <a:r>
              <a:rPr lang="ru-RU" altLang="ru-RU" sz="1400" u="sng">
                <a:solidFill>
                  <a:srgbClr val="64646C"/>
                </a:solidFill>
                <a:latin typeface="Verdana" panose="020B0604030504040204" pitchFamily="34" charset="0"/>
              </a:rPr>
              <a:t>фактического</a:t>
            </a:r>
            <a:r>
              <a:rPr lang="ru-RU" altLang="ru-RU" sz="1400">
                <a:solidFill>
                  <a:srgbClr val="64646C"/>
                </a:solidFill>
                <a:latin typeface="Verdana" panose="020B0604030504040204" pitchFamily="34" charset="0"/>
              </a:rPr>
              <a:t> проживания</a:t>
            </a:r>
          </a:p>
          <a:p>
            <a:pPr eaLnBrk="1" hangingPunct="1">
              <a:lnSpc>
                <a:spcPct val="100000"/>
              </a:lnSpc>
              <a:spcBef>
                <a:spcPct val="0"/>
              </a:spcBef>
              <a:buFontTx/>
              <a:buNone/>
            </a:pPr>
            <a:r>
              <a:rPr lang="ru-RU" altLang="ru-RU" sz="1400">
                <a:solidFill>
                  <a:srgbClr val="0A50A0"/>
                </a:solidFill>
                <a:latin typeface="Verdana" panose="020B0604030504040204" pitchFamily="34" charset="0"/>
              </a:rPr>
              <a:t>5.</a:t>
            </a:r>
            <a:r>
              <a:rPr lang="ru-RU" altLang="ru-RU" sz="1400">
                <a:solidFill>
                  <a:srgbClr val="64646C"/>
                </a:solidFill>
                <a:latin typeface="Verdana" panose="020B0604030504040204" pitchFamily="34" charset="0"/>
              </a:rPr>
              <a:t> Выбранный страховой продукт</a:t>
            </a:r>
          </a:p>
          <a:p>
            <a:pPr eaLnBrk="1" hangingPunct="1">
              <a:lnSpc>
                <a:spcPct val="100000"/>
              </a:lnSpc>
              <a:spcBef>
                <a:spcPct val="0"/>
              </a:spcBef>
              <a:buFontTx/>
              <a:buNone/>
            </a:pPr>
            <a:r>
              <a:rPr lang="ru-RU" altLang="ru-RU" sz="1400">
                <a:solidFill>
                  <a:srgbClr val="0A50A0"/>
                </a:solidFill>
                <a:latin typeface="Verdana" panose="020B0604030504040204" pitchFamily="34" charset="0"/>
              </a:rPr>
              <a:t>6.</a:t>
            </a:r>
            <a:r>
              <a:rPr lang="ru-RU" altLang="ru-RU" sz="1400">
                <a:solidFill>
                  <a:srgbClr val="00CC00"/>
                </a:solidFill>
                <a:latin typeface="Verdana" panose="020B0604030504040204" pitchFamily="34" charset="0"/>
              </a:rPr>
              <a:t> </a:t>
            </a:r>
            <a:r>
              <a:rPr lang="ru-RU" altLang="ru-RU" sz="1400">
                <a:solidFill>
                  <a:srgbClr val="64646C"/>
                </a:solidFill>
                <a:latin typeface="Verdana" panose="020B0604030504040204" pitchFamily="34" charset="0"/>
              </a:rPr>
              <a:t>Выбранная сеть поликлинических медицинских учреждений</a:t>
            </a:r>
          </a:p>
          <a:p>
            <a:pPr eaLnBrk="1" hangingPunct="1">
              <a:lnSpc>
                <a:spcPct val="100000"/>
              </a:lnSpc>
              <a:spcBef>
                <a:spcPct val="0"/>
              </a:spcBef>
              <a:buFontTx/>
              <a:buNone/>
            </a:pPr>
            <a:endParaRPr lang="ru-RU" altLang="ru-RU" sz="1400">
              <a:solidFill>
                <a:srgbClr val="64646C"/>
              </a:solidFill>
              <a:latin typeface="Verdana" panose="020B0604030504040204" pitchFamily="34" charset="0"/>
            </a:endParaRPr>
          </a:p>
        </p:txBody>
      </p:sp>
      <p:pic>
        <p:nvPicPr>
          <p:cNvPr id="65541" name="Picture 11" descr="MPj043858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3162301"/>
            <a:ext cx="43561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83788" y="127000"/>
            <a:ext cx="53181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Номер слайда 3"/>
          <p:cNvSpPr>
            <a:spLocks noGrp="1"/>
          </p:cNvSpPr>
          <p:nvPr>
            <p:ph type="sldNum" sz="quarter" idx="12"/>
          </p:nvPr>
        </p:nvSpPr>
        <p:spPr bwMode="auto">
          <a:xfrm>
            <a:off x="10004426" y="6524626"/>
            <a:ext cx="37147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r>
              <a:rPr lang="ru-RU" altLang="ru-RU" sz="1200">
                <a:solidFill>
                  <a:srgbClr val="0C0C0C"/>
                </a:solidFill>
                <a:latin typeface="Arial" panose="020B0604020202020204" pitchFamily="34" charset="0"/>
              </a:rPr>
              <a:t>22</a:t>
            </a:r>
          </a:p>
        </p:txBody>
      </p:sp>
    </p:spTree>
    <p:extLst>
      <p:ext uri="{BB962C8B-B14F-4D97-AF65-F5344CB8AC3E}">
        <p14:creationId xmlns:p14="http://schemas.microsoft.com/office/powerpoint/2010/main" val="2283545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dspretty.ru/wp-content/uploads/2013/11/white-paper-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66562" name="Rectangle 2"/>
          <p:cNvSpPr>
            <a:spLocks noChangeArrowheads="1"/>
          </p:cNvSpPr>
          <p:nvPr/>
        </p:nvSpPr>
        <p:spPr bwMode="auto">
          <a:xfrm>
            <a:off x="1666876" y="188913"/>
            <a:ext cx="90011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ru-RU" sz="2400">
                <a:solidFill>
                  <a:srgbClr val="0A50A0"/>
                </a:solidFill>
                <a:latin typeface="Verdana" panose="020B0604030504040204" pitchFamily="34" charset="0"/>
              </a:rPr>
              <a:t>УСЛОВИЯ ПРИНЯТИЯ НА СТРАХОВАНИЕ </a:t>
            </a:r>
          </a:p>
        </p:txBody>
      </p:sp>
      <p:sp>
        <p:nvSpPr>
          <p:cNvPr id="64515" name="Rectangle 3"/>
          <p:cNvSpPr>
            <a:spLocks noChangeArrowheads="1"/>
          </p:cNvSpPr>
          <p:nvPr/>
        </p:nvSpPr>
        <p:spPr bwMode="auto">
          <a:xfrm>
            <a:off x="1689100" y="752475"/>
            <a:ext cx="8815388"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Clr>
                <a:srgbClr val="0A54A6"/>
              </a:buClr>
              <a:buFont typeface="Wingdings" panose="05000000000000000000" pitchFamily="2" charset="2"/>
              <a:buChar char="§"/>
              <a:defRPr/>
            </a:pPr>
            <a:r>
              <a:rPr lang="ru-RU" altLang="ru-RU" sz="1400" dirty="0">
                <a:solidFill>
                  <a:srgbClr val="64646C"/>
                </a:solidFill>
                <a:latin typeface="Verdana" panose="020B0604030504040204" pitchFamily="34" charset="0"/>
              </a:rPr>
              <a:t>Необходимое условие для приобретения полиса ДМС – это заполнение</a:t>
            </a:r>
            <a:r>
              <a:rPr lang="ru-RU" altLang="ru-RU" sz="1400" dirty="0">
                <a:solidFill>
                  <a:srgbClr val="000000"/>
                </a:solidFill>
                <a:latin typeface="Verdana" panose="020B0604030504040204" pitchFamily="34" charset="0"/>
              </a:rPr>
              <a:t> </a:t>
            </a:r>
            <a:r>
              <a:rPr lang="ru-RU" altLang="ru-RU" sz="1400" b="1" dirty="0">
                <a:solidFill>
                  <a:srgbClr val="0A54A6"/>
                </a:solidFill>
                <a:latin typeface="Verdana" panose="020B0604030504040204" pitchFamily="34" charset="0"/>
              </a:rPr>
              <a:t>анкеты</a:t>
            </a:r>
            <a:r>
              <a:rPr lang="ru-RU" altLang="ru-RU" sz="1400" dirty="0">
                <a:solidFill>
                  <a:srgbClr val="000000"/>
                </a:solidFill>
                <a:latin typeface="Verdana" panose="020B0604030504040204" pitchFamily="34" charset="0"/>
              </a:rPr>
              <a:t> </a:t>
            </a:r>
            <a:r>
              <a:rPr lang="ru-RU" altLang="ru-RU" sz="1400" dirty="0">
                <a:solidFill>
                  <a:srgbClr val="64646C"/>
                </a:solidFill>
                <a:latin typeface="Verdana" panose="020B0604030504040204" pitchFamily="34" charset="0"/>
              </a:rPr>
              <a:t>каждым лицом, принимаемым на страхование. </a:t>
            </a:r>
            <a:r>
              <a:rPr lang="ru-RU" altLang="ru-RU" sz="1400" b="1" i="1" dirty="0">
                <a:solidFill>
                  <a:srgbClr val="64646C"/>
                </a:solidFill>
                <a:latin typeface="Verdana" panose="020B0604030504040204" pitchFamily="34" charset="0"/>
              </a:rPr>
              <a:t>Однако анкеты, заполняемые при корпоративном страховании, существенно короче анкет, заполняемых при индивидуальном страховании при схожих условиях.</a:t>
            </a:r>
          </a:p>
          <a:p>
            <a:pPr>
              <a:lnSpc>
                <a:spcPct val="100000"/>
              </a:lnSpc>
              <a:spcBef>
                <a:spcPct val="0"/>
              </a:spcBef>
              <a:buClr>
                <a:srgbClr val="0A54A6"/>
              </a:buClr>
              <a:buFont typeface="Wingdings" panose="05000000000000000000" pitchFamily="2" charset="2"/>
              <a:buChar char="Ø"/>
              <a:defRPr/>
            </a:pPr>
            <a:endParaRPr lang="ru-RU" altLang="ru-RU" sz="1400" dirty="0">
              <a:solidFill>
                <a:srgbClr val="64646C"/>
              </a:solidFill>
              <a:latin typeface="Verdana" panose="020B0604030504040204" pitchFamily="34" charset="0"/>
            </a:endParaRPr>
          </a:p>
          <a:p>
            <a:pPr>
              <a:lnSpc>
                <a:spcPct val="100000"/>
              </a:lnSpc>
              <a:spcBef>
                <a:spcPct val="0"/>
              </a:spcBef>
              <a:buClr>
                <a:srgbClr val="0A54A6"/>
              </a:buClr>
              <a:buFont typeface="Wingdings" panose="05000000000000000000" pitchFamily="2" charset="2"/>
              <a:buChar char="§"/>
              <a:defRPr/>
            </a:pPr>
            <a:r>
              <a:rPr lang="ru-RU" altLang="ru-RU" sz="1400" dirty="0">
                <a:solidFill>
                  <a:srgbClr val="64646C"/>
                </a:solidFill>
                <a:latin typeface="Verdana" panose="020B0604030504040204" pitchFamily="34" charset="0"/>
              </a:rPr>
              <a:t>Договор обычно заключается на</a:t>
            </a:r>
            <a:r>
              <a:rPr lang="ru-RU" altLang="ru-RU" sz="1400" dirty="0">
                <a:solidFill>
                  <a:srgbClr val="000000"/>
                </a:solidFill>
                <a:latin typeface="Verdana" panose="020B0604030504040204" pitchFamily="34" charset="0"/>
              </a:rPr>
              <a:t> </a:t>
            </a:r>
            <a:r>
              <a:rPr lang="ru-RU" altLang="ru-RU" sz="1400" b="1" dirty="0">
                <a:solidFill>
                  <a:srgbClr val="0A54A6"/>
                </a:solidFill>
                <a:latin typeface="Verdana" panose="020B0604030504040204" pitchFamily="34" charset="0"/>
              </a:rPr>
              <a:t>один календарный год</a:t>
            </a:r>
          </a:p>
          <a:p>
            <a:pPr>
              <a:lnSpc>
                <a:spcPct val="100000"/>
              </a:lnSpc>
              <a:spcBef>
                <a:spcPct val="0"/>
              </a:spcBef>
              <a:buClr>
                <a:srgbClr val="0A54A6"/>
              </a:buClr>
              <a:buFont typeface="Wingdings" panose="05000000000000000000" pitchFamily="2" charset="2"/>
              <a:buChar char="§"/>
              <a:defRPr/>
            </a:pPr>
            <a:r>
              <a:rPr lang="ru-RU" altLang="ru-RU" sz="1400" b="1" dirty="0">
                <a:solidFill>
                  <a:srgbClr val="0A54A6"/>
                </a:solidFill>
                <a:latin typeface="Verdana" panose="020B0604030504040204" pitchFamily="34" charset="0"/>
              </a:rPr>
              <a:t>Страховая премия</a:t>
            </a:r>
            <a:r>
              <a:rPr lang="ru-RU" altLang="ru-RU" sz="1400" dirty="0">
                <a:solidFill>
                  <a:srgbClr val="000000"/>
                </a:solidFill>
                <a:latin typeface="Verdana" panose="020B0604030504040204" pitchFamily="34" charset="0"/>
              </a:rPr>
              <a:t> </a:t>
            </a:r>
            <a:r>
              <a:rPr lang="ru-RU" altLang="ru-RU" sz="1400" dirty="0">
                <a:solidFill>
                  <a:srgbClr val="64646C"/>
                </a:solidFill>
                <a:latin typeface="Verdana" panose="020B0604030504040204" pitchFamily="34" charset="0"/>
              </a:rPr>
              <a:t>уплачивается в зависимости от условий договора:</a:t>
            </a:r>
          </a:p>
          <a:p>
            <a:pPr lvl="1">
              <a:lnSpc>
                <a:spcPct val="100000"/>
              </a:lnSpc>
              <a:spcBef>
                <a:spcPct val="0"/>
              </a:spcBef>
              <a:buClr>
                <a:srgbClr val="0A54A6"/>
              </a:buClr>
              <a:buFont typeface="Wingdings" panose="05000000000000000000" pitchFamily="2" charset="2"/>
              <a:buChar char="ü"/>
              <a:defRPr/>
            </a:pPr>
            <a:r>
              <a:rPr lang="ru-RU" altLang="ru-RU" sz="1400" dirty="0">
                <a:solidFill>
                  <a:srgbClr val="64646C"/>
                </a:solidFill>
                <a:latin typeface="Verdana" panose="020B0604030504040204" pitchFamily="34" charset="0"/>
              </a:rPr>
              <a:t>единовременно или с рассрочкой; </a:t>
            </a:r>
          </a:p>
          <a:p>
            <a:pPr lvl="1">
              <a:lnSpc>
                <a:spcPct val="100000"/>
              </a:lnSpc>
              <a:spcBef>
                <a:spcPct val="0"/>
              </a:spcBef>
              <a:buClr>
                <a:srgbClr val="0A54A6"/>
              </a:buClr>
              <a:buFont typeface="Wingdings" panose="05000000000000000000" pitchFamily="2" charset="2"/>
              <a:buChar char="ü"/>
              <a:defRPr/>
            </a:pPr>
            <a:r>
              <a:rPr lang="ru-RU" altLang="ru-RU" sz="1400" dirty="0">
                <a:solidFill>
                  <a:srgbClr val="64646C"/>
                </a:solidFill>
                <a:latin typeface="Verdana" panose="020B0604030504040204" pitchFamily="34" charset="0"/>
              </a:rPr>
              <a:t>в рублях; </a:t>
            </a:r>
          </a:p>
          <a:p>
            <a:pPr marL="457200" lvl="1" indent="0">
              <a:lnSpc>
                <a:spcPct val="100000"/>
              </a:lnSpc>
              <a:spcBef>
                <a:spcPct val="0"/>
              </a:spcBef>
              <a:buClr>
                <a:srgbClr val="0A54A6"/>
              </a:buClr>
              <a:buFont typeface="Wingdings" panose="05000000000000000000" pitchFamily="2" charset="2"/>
              <a:buChar char="ü"/>
              <a:defRPr/>
            </a:pPr>
            <a:r>
              <a:rPr lang="ru-RU" altLang="ru-RU" sz="1400" dirty="0">
                <a:solidFill>
                  <a:srgbClr val="64646C"/>
                </a:solidFill>
                <a:latin typeface="Verdana" panose="020B0604030504040204" pitchFamily="34" charset="0"/>
              </a:rPr>
              <a:t>наличным или безналичным способом по договору поручения Поверенному (в профсоюзную организацию), для дальнейшего перечисления с расчётного счёта Поверенного на расчётный счет Страховщика;</a:t>
            </a:r>
          </a:p>
          <a:p>
            <a:pPr lvl="1">
              <a:lnSpc>
                <a:spcPct val="100000"/>
              </a:lnSpc>
              <a:spcBef>
                <a:spcPct val="0"/>
              </a:spcBef>
              <a:buClr>
                <a:srgbClr val="0A54A6"/>
              </a:buClr>
              <a:buFont typeface="Wingdings" panose="05000000000000000000" pitchFamily="2" charset="2"/>
              <a:buChar char="ü"/>
              <a:defRPr/>
            </a:pPr>
            <a:r>
              <a:rPr lang="ru-RU" altLang="ru-RU" sz="1400" dirty="0">
                <a:solidFill>
                  <a:srgbClr val="64646C"/>
                </a:solidFill>
                <a:latin typeface="Verdana" panose="020B0604030504040204" pitchFamily="34" charset="0"/>
              </a:rPr>
              <a:t>наличными в кассу страховой компании или агенту;</a:t>
            </a:r>
          </a:p>
          <a:p>
            <a:pPr lvl="1">
              <a:lnSpc>
                <a:spcPct val="100000"/>
              </a:lnSpc>
              <a:spcBef>
                <a:spcPct val="0"/>
              </a:spcBef>
              <a:buClr>
                <a:srgbClr val="0A54A6"/>
              </a:buClr>
              <a:buFont typeface="Wingdings" panose="05000000000000000000" pitchFamily="2" charset="2"/>
              <a:buChar char="ü"/>
              <a:defRPr/>
            </a:pPr>
            <a:r>
              <a:rPr lang="ru-RU" altLang="ru-RU" sz="1400" dirty="0">
                <a:solidFill>
                  <a:srgbClr val="64646C"/>
                </a:solidFill>
                <a:latin typeface="Verdana" panose="020B0604030504040204" pitchFamily="34" charset="0"/>
              </a:rPr>
              <a:t>или безналичным способом – банковской картой;</a:t>
            </a:r>
          </a:p>
          <a:p>
            <a:pPr lvl="1">
              <a:lnSpc>
                <a:spcPct val="100000"/>
              </a:lnSpc>
              <a:spcBef>
                <a:spcPct val="0"/>
              </a:spcBef>
              <a:buClr>
                <a:srgbClr val="0A54A6"/>
              </a:buClr>
              <a:buFont typeface="Wingdings" panose="05000000000000000000" pitchFamily="2" charset="2"/>
              <a:buChar char="ü"/>
              <a:defRPr/>
            </a:pPr>
            <a:r>
              <a:rPr lang="ru-RU" altLang="ru-RU" sz="1400" dirty="0">
                <a:solidFill>
                  <a:srgbClr val="64646C"/>
                </a:solidFill>
                <a:latin typeface="Verdana" panose="020B0604030504040204" pitchFamily="34" charset="0"/>
              </a:rPr>
              <a:t>объем возвращаемой страховой премии, при досрочном расторжении Договора, зависит от условий договора. Обычно пропорционален истекшему сроку страхования.</a:t>
            </a:r>
          </a:p>
        </p:txBody>
      </p:sp>
      <p:pic>
        <p:nvPicPr>
          <p:cNvPr id="66564"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6451" y="188914"/>
            <a:ext cx="5302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Прямоугольник 2"/>
          <p:cNvSpPr>
            <a:spLocks noChangeArrowheads="1"/>
          </p:cNvSpPr>
          <p:nvPr/>
        </p:nvSpPr>
        <p:spPr bwMode="auto">
          <a:xfrm>
            <a:off x="2265364" y="4473575"/>
            <a:ext cx="77057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ru-RU" sz="2200">
                <a:solidFill>
                  <a:srgbClr val="0A50A0"/>
                </a:solidFill>
                <a:latin typeface="Verdana" panose="020B0604030504040204" pitchFamily="34" charset="0"/>
              </a:rPr>
              <a:t>ОГРАНИЧЕНИЯ В ПРИНЯТИИ НА СТРАХОВАНИЕ</a:t>
            </a:r>
          </a:p>
        </p:txBody>
      </p:sp>
      <p:sp>
        <p:nvSpPr>
          <p:cNvPr id="66566" name="Прямоугольник 3"/>
          <p:cNvSpPr>
            <a:spLocks noChangeArrowheads="1"/>
          </p:cNvSpPr>
          <p:nvPr/>
        </p:nvSpPr>
        <p:spPr bwMode="auto">
          <a:xfrm>
            <a:off x="1765300" y="4905376"/>
            <a:ext cx="4572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30000"/>
              </a:lnSpc>
              <a:spcBef>
                <a:spcPct val="0"/>
              </a:spcBef>
              <a:buFontTx/>
              <a:buNone/>
            </a:pPr>
            <a:r>
              <a:rPr lang="ru-RU" altLang="ru-RU" sz="2000" b="1">
                <a:solidFill>
                  <a:srgbClr val="FF0000"/>
                </a:solidFill>
                <a:latin typeface="Verdana" panose="020B0604030504040204" pitchFamily="34" charset="0"/>
              </a:rPr>
              <a:t>ОТКАЖУТ</a:t>
            </a:r>
            <a:r>
              <a:rPr lang="ru-RU" altLang="ru-RU" sz="2000" b="1">
                <a:solidFill>
                  <a:srgbClr val="808080"/>
                </a:solidFill>
                <a:latin typeface="Verdana" panose="020B0604030504040204" pitchFamily="34" charset="0"/>
              </a:rPr>
              <a:t> </a:t>
            </a:r>
          </a:p>
          <a:p>
            <a:pPr>
              <a:lnSpc>
                <a:spcPct val="130000"/>
              </a:lnSpc>
              <a:spcBef>
                <a:spcPct val="0"/>
              </a:spcBef>
              <a:buFontTx/>
              <a:buNone/>
            </a:pPr>
            <a:r>
              <a:rPr lang="ru-RU" altLang="ru-RU" sz="1400">
                <a:latin typeface="Verdana" panose="020B0604030504040204" pitchFamily="34" charset="0"/>
              </a:rPr>
              <a:t>в заключении договора ДМС, если клиент на момент его заключения имеет следующие заболевания </a:t>
            </a:r>
            <a:r>
              <a:rPr lang="en-US" altLang="ru-RU" sz="1400">
                <a:latin typeface="Verdana" panose="020B0604030504040204" pitchFamily="34" charset="0"/>
              </a:rPr>
              <a:t>/ </a:t>
            </a:r>
            <a:r>
              <a:rPr lang="ru-RU" altLang="ru-RU" sz="1400">
                <a:latin typeface="Verdana" panose="020B0604030504040204" pitchFamily="34" charset="0"/>
              </a:rPr>
              <a:t>связанные с ним осложнения: </a:t>
            </a:r>
          </a:p>
        </p:txBody>
      </p:sp>
      <p:sp>
        <p:nvSpPr>
          <p:cNvPr id="66567" name="Прямоугольник 5"/>
          <p:cNvSpPr>
            <a:spLocks noChangeArrowheads="1"/>
          </p:cNvSpPr>
          <p:nvPr/>
        </p:nvSpPr>
        <p:spPr bwMode="auto">
          <a:xfrm>
            <a:off x="6413500" y="4986339"/>
            <a:ext cx="4090988"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30000"/>
              </a:lnSpc>
              <a:spcBef>
                <a:spcPct val="0"/>
              </a:spcBef>
              <a:buClr>
                <a:srgbClr val="FF0000"/>
              </a:buClr>
              <a:buFontTx/>
              <a:buNone/>
            </a:pPr>
            <a:r>
              <a:rPr lang="ru-RU" altLang="ru-RU" sz="1300" i="1">
                <a:latin typeface="Verdana" panose="020B0604030504040204" pitchFamily="34" charset="0"/>
              </a:rPr>
              <a:t>     ВИЧ-инфекция, СПИД</a:t>
            </a:r>
          </a:p>
          <a:p>
            <a:pPr algn="just">
              <a:lnSpc>
                <a:spcPct val="130000"/>
              </a:lnSpc>
              <a:spcBef>
                <a:spcPct val="0"/>
              </a:spcBef>
              <a:buClr>
                <a:srgbClr val="FF0000"/>
              </a:buClr>
              <a:buFontTx/>
              <a:buNone/>
            </a:pPr>
            <a:r>
              <a:rPr lang="ru-RU" altLang="ru-RU" sz="1300" i="1">
                <a:latin typeface="Verdana" panose="020B0604030504040204" pitchFamily="34" charset="0"/>
              </a:rPr>
              <a:t>     особо опасные инфекционные болезни, в том числе: чума, холера, оспа, желтая и другие высококонтагиозные вирусные геморрагические лихорадки </a:t>
            </a:r>
          </a:p>
          <a:p>
            <a:pPr algn="just">
              <a:lnSpc>
                <a:spcPct val="130000"/>
              </a:lnSpc>
              <a:spcBef>
                <a:spcPct val="0"/>
              </a:spcBef>
              <a:buClr>
                <a:srgbClr val="FF0000"/>
              </a:buClr>
              <a:buFontTx/>
              <a:buNone/>
            </a:pPr>
            <a:r>
              <a:rPr lang="ru-RU" altLang="ru-RU" sz="1300" i="1">
                <a:latin typeface="Verdana" panose="020B0604030504040204" pitchFamily="34" charset="0"/>
              </a:rPr>
              <a:t>      наркологические заболевания</a:t>
            </a:r>
          </a:p>
        </p:txBody>
      </p:sp>
      <p:pic>
        <p:nvPicPr>
          <p:cNvPr id="66568" name="Рисунок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91689" y="4491039"/>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9" name="Номер слайда 3"/>
          <p:cNvSpPr>
            <a:spLocks noGrp="1"/>
          </p:cNvSpPr>
          <p:nvPr>
            <p:ph type="sldNum" sz="quarter" idx="12"/>
          </p:nvPr>
        </p:nvSpPr>
        <p:spPr bwMode="auto">
          <a:xfrm>
            <a:off x="10004426" y="6524626"/>
            <a:ext cx="37147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r>
              <a:rPr lang="ru-RU" altLang="ru-RU" sz="1200">
                <a:solidFill>
                  <a:srgbClr val="0C0C0C"/>
                </a:solidFill>
                <a:latin typeface="Arial" panose="020B0604020202020204" pitchFamily="34" charset="0"/>
              </a:rPr>
              <a:t>23</a:t>
            </a:r>
          </a:p>
        </p:txBody>
      </p:sp>
    </p:spTree>
    <p:extLst>
      <p:ext uri="{BB962C8B-B14F-4D97-AF65-F5344CB8AC3E}">
        <p14:creationId xmlns:p14="http://schemas.microsoft.com/office/powerpoint/2010/main" val="4194770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dspretty.ru/wp-content/uploads/2013/11/white-paper-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67586" name="Rectangle 4"/>
          <p:cNvSpPr>
            <a:spLocks noChangeArrowheads="1"/>
          </p:cNvSpPr>
          <p:nvPr/>
        </p:nvSpPr>
        <p:spPr bwMode="auto">
          <a:xfrm>
            <a:off x="1703389" y="2989264"/>
            <a:ext cx="884713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90000" tIns="46800" rIns="90000" bIns="46800" anchor="ctr">
            <a:spAutoFit/>
          </a:bodyPr>
          <a:lstStyle>
            <a:lvl1pPr marL="342900" indent="-342900">
              <a:lnSpc>
                <a:spcPct val="90000"/>
              </a:lnSpc>
              <a:spcBef>
                <a:spcPts val="1000"/>
              </a:spcBef>
              <a:buFont typeface="Arial" panose="020B0604020202020204" pitchFamily="34" charset="0"/>
              <a:buChar char="•"/>
              <a:tabLst>
                <a:tab pos="685800" algn="l"/>
              </a:tabLst>
              <a:defRPr sz="2800">
                <a:solidFill>
                  <a:schemeClr val="tx1"/>
                </a:solidFill>
                <a:latin typeface="Calibri" panose="020F0502020204030204" pitchFamily="34" charset="0"/>
              </a:defRPr>
            </a:lvl1pPr>
            <a:lvl2pPr marL="914400" indent="-457200">
              <a:lnSpc>
                <a:spcPct val="90000"/>
              </a:lnSpc>
              <a:spcBef>
                <a:spcPts val="500"/>
              </a:spcBef>
              <a:buFont typeface="Arial" panose="020B0604020202020204" pitchFamily="34" charset="0"/>
              <a:buChar char="•"/>
              <a:tabLst>
                <a:tab pos="6858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6858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6858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6858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858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858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858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85800" algn="l"/>
              </a:tabLst>
              <a:defRPr>
                <a:solidFill>
                  <a:schemeClr val="tx1"/>
                </a:solidFill>
                <a:latin typeface="Calibri" panose="020F0502020204030204" pitchFamily="34" charset="0"/>
              </a:defRPr>
            </a:lvl9pPr>
          </a:lstStyle>
          <a:p>
            <a:pPr lvl="1" algn="just">
              <a:lnSpc>
                <a:spcPct val="120000"/>
              </a:lnSpc>
              <a:spcBef>
                <a:spcPct val="55000"/>
              </a:spcBef>
              <a:buFontTx/>
              <a:buChar char="•"/>
            </a:pPr>
            <a:r>
              <a:rPr lang="ru-RU" altLang="ru-RU" sz="1300">
                <a:solidFill>
                  <a:srgbClr val="808080"/>
                </a:solidFill>
                <a:latin typeface="Verdana" panose="020B0604030504040204" pitchFamily="34" charset="0"/>
              </a:rPr>
              <a:t>Страхующийся член профсоюза или член его семьи  заполняет заявление  - анкету на страхование. </a:t>
            </a:r>
          </a:p>
          <a:p>
            <a:pPr lvl="1" algn="just">
              <a:lnSpc>
                <a:spcPct val="120000"/>
              </a:lnSpc>
              <a:spcBef>
                <a:spcPct val="55000"/>
              </a:spcBef>
              <a:buFontTx/>
              <a:buChar char="•"/>
            </a:pPr>
            <a:r>
              <a:rPr lang="ru-RU" altLang="ru-RU" sz="1300">
                <a:solidFill>
                  <a:srgbClr val="808080"/>
                </a:solidFill>
                <a:latin typeface="Verdana" panose="020B0604030504040204" pitchFamily="34" charset="0"/>
              </a:rPr>
              <a:t>Анкета делится на 2 части:</a:t>
            </a:r>
          </a:p>
          <a:p>
            <a:pPr lvl="1" algn="just">
              <a:lnSpc>
                <a:spcPct val="120000"/>
              </a:lnSpc>
              <a:spcBef>
                <a:spcPct val="55000"/>
              </a:spcBef>
              <a:buFontTx/>
              <a:buNone/>
            </a:pPr>
            <a:r>
              <a:rPr lang="ru-RU" altLang="ru-RU" sz="1300">
                <a:solidFill>
                  <a:srgbClr val="808080"/>
                </a:solidFill>
                <a:latin typeface="Verdana" panose="020B0604030504040204" pitchFamily="34" charset="0"/>
              </a:rPr>
              <a:t>1. </a:t>
            </a:r>
            <a:r>
              <a:rPr lang="ru-RU" altLang="ru-RU" sz="1300" b="1">
                <a:solidFill>
                  <a:srgbClr val="0066CC"/>
                </a:solidFill>
                <a:latin typeface="Verdana" panose="020B0604030504040204" pitchFamily="34" charset="0"/>
              </a:rPr>
              <a:t>Основная информация</a:t>
            </a:r>
            <a:r>
              <a:rPr lang="ru-RU" altLang="ru-RU" sz="1300">
                <a:solidFill>
                  <a:srgbClr val="808080"/>
                </a:solidFill>
                <a:latin typeface="Verdana" panose="020B0604030504040204" pitchFamily="34" charset="0"/>
              </a:rPr>
              <a:t> о потенциальном клиенте, о лицах, принимаемых на страхование. </a:t>
            </a:r>
          </a:p>
          <a:p>
            <a:pPr lvl="1" algn="just">
              <a:lnSpc>
                <a:spcPct val="120000"/>
              </a:lnSpc>
              <a:spcBef>
                <a:spcPct val="55000"/>
              </a:spcBef>
              <a:buFontTx/>
              <a:buNone/>
            </a:pPr>
            <a:r>
              <a:rPr lang="ru-RU" altLang="ru-RU" sz="1300">
                <a:solidFill>
                  <a:srgbClr val="808080"/>
                </a:solidFill>
                <a:latin typeface="Verdana" panose="020B0604030504040204" pitchFamily="34" charset="0"/>
              </a:rPr>
              <a:t>2. </a:t>
            </a:r>
            <a:r>
              <a:rPr lang="ru-RU" altLang="ru-RU" sz="1300" b="1">
                <a:solidFill>
                  <a:srgbClr val="0066CC"/>
                </a:solidFill>
                <a:latin typeface="Verdana" panose="020B0604030504040204" pitchFamily="34" charset="0"/>
              </a:rPr>
              <a:t>Медицинская анкета</a:t>
            </a:r>
            <a:r>
              <a:rPr lang="ru-RU" altLang="ru-RU" sz="1300">
                <a:solidFill>
                  <a:srgbClr val="808080"/>
                </a:solidFill>
                <a:latin typeface="Verdana" panose="020B0604030504040204" pitchFamily="34" charset="0"/>
              </a:rPr>
              <a:t> – анкета с вопросами медицинского характера, позволяющая оценить состояние здоровья потенциального застрахованного до заключения договора.</a:t>
            </a:r>
          </a:p>
        </p:txBody>
      </p:sp>
      <p:sp>
        <p:nvSpPr>
          <p:cNvPr id="67587" name="Rectangle 6"/>
          <p:cNvSpPr>
            <a:spLocks noChangeArrowheads="1"/>
          </p:cNvSpPr>
          <p:nvPr/>
        </p:nvSpPr>
        <p:spPr bwMode="auto">
          <a:xfrm>
            <a:off x="1919288" y="2365375"/>
            <a:ext cx="1352550" cy="641350"/>
          </a:xfrm>
          <a:prstGeom prst="rect">
            <a:avLst/>
          </a:prstGeom>
          <a:solidFill>
            <a:srgbClr val="0066CC"/>
          </a:solidFill>
          <a:ln>
            <a:noFill/>
          </a:ln>
          <a:extLst>
            <a:ext uri="{91240B29-F687-4F45-9708-019B960494DF}">
              <a14:hiddenLine xmlns:a14="http://schemas.microsoft.com/office/drawing/2010/main" w="9525" algn="ctr">
                <a:solidFill>
                  <a:srgbClr val="000000"/>
                </a:solidFill>
                <a:prstDash val="dash"/>
                <a:miter lim="800000"/>
                <a:headEnd/>
                <a:tailEnd/>
              </a14:hiddenLine>
            </a:ext>
          </a:extLst>
        </p:spPr>
        <p:txBody>
          <a:bodyPr wrap="none" lIns="90000" tIns="46800" rIns="90000" bIns="46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35000"/>
              </a:spcBef>
              <a:buFontTx/>
              <a:buNone/>
            </a:pPr>
            <a:r>
              <a:rPr lang="ru-RU" altLang="ru-RU" sz="1600" b="1">
                <a:solidFill>
                  <a:srgbClr val="FFFFFF"/>
                </a:solidFill>
                <a:latin typeface="Verdana" panose="020B0604030504040204" pitchFamily="34" charset="0"/>
              </a:rPr>
              <a:t>2 ЭТАП</a:t>
            </a:r>
          </a:p>
        </p:txBody>
      </p:sp>
      <p:sp>
        <p:nvSpPr>
          <p:cNvPr id="67588" name="Rectangle 7"/>
          <p:cNvSpPr>
            <a:spLocks noChangeArrowheads="1"/>
          </p:cNvSpPr>
          <p:nvPr/>
        </p:nvSpPr>
        <p:spPr bwMode="auto">
          <a:xfrm>
            <a:off x="3363914" y="2365375"/>
            <a:ext cx="55276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lIns="90000" tIns="46800" rIns="90000" bIns="46800">
            <a:spAutoFit/>
          </a:bodyPr>
          <a:lstStyle>
            <a:lvl1pPr marL="5429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35000"/>
              </a:spcBef>
              <a:buFontTx/>
              <a:buNone/>
            </a:pPr>
            <a:r>
              <a:rPr lang="ru-RU" altLang="ru-RU" sz="1300" b="1">
                <a:solidFill>
                  <a:srgbClr val="808080"/>
                </a:solidFill>
                <a:latin typeface="Verdana" panose="020B0604030504040204" pitchFamily="34" charset="0"/>
              </a:rPr>
              <a:t>Заполнение заявления на страхование (анкеты) </a:t>
            </a:r>
          </a:p>
        </p:txBody>
      </p:sp>
      <p:sp>
        <p:nvSpPr>
          <p:cNvPr id="67589" name="Rectangle 8"/>
          <p:cNvSpPr>
            <a:spLocks noChangeArrowheads="1"/>
          </p:cNvSpPr>
          <p:nvPr/>
        </p:nvSpPr>
        <p:spPr bwMode="auto">
          <a:xfrm>
            <a:off x="1919289" y="188913"/>
            <a:ext cx="640873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ru-RU" sz="2300">
                <a:solidFill>
                  <a:srgbClr val="0A50A0"/>
                </a:solidFill>
                <a:latin typeface="Verdana" panose="020B0604030504040204" pitchFamily="34" charset="0"/>
              </a:rPr>
              <a:t>ЭТАПЫ ЗАКЛЮЧЕНИЯ ДОГОВОРА ДМС</a:t>
            </a:r>
          </a:p>
        </p:txBody>
      </p:sp>
      <p:sp>
        <p:nvSpPr>
          <p:cNvPr id="67590" name="Rectangle 6"/>
          <p:cNvSpPr>
            <a:spLocks noChangeArrowheads="1"/>
          </p:cNvSpPr>
          <p:nvPr/>
        </p:nvSpPr>
        <p:spPr bwMode="auto">
          <a:xfrm>
            <a:off x="1919288" y="828675"/>
            <a:ext cx="1352550" cy="476250"/>
          </a:xfrm>
          <a:prstGeom prst="rect">
            <a:avLst/>
          </a:prstGeom>
          <a:solidFill>
            <a:srgbClr val="0066CC"/>
          </a:solidFill>
          <a:ln>
            <a:noFill/>
          </a:ln>
          <a:extLst>
            <a:ext uri="{91240B29-F687-4F45-9708-019B960494DF}">
              <a14:hiddenLine xmlns:a14="http://schemas.microsoft.com/office/drawing/2010/main" w="9525" algn="ctr">
                <a:solidFill>
                  <a:srgbClr val="000000"/>
                </a:solidFill>
                <a:prstDash val="dash"/>
                <a:miter lim="800000"/>
                <a:headEnd/>
                <a:tailEnd/>
              </a14:hiddenLine>
            </a:ext>
          </a:extLst>
        </p:spPr>
        <p:txBody>
          <a:bodyPr wrap="none" lIns="90000" tIns="46800" rIns="90000" bIns="46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35000"/>
              </a:spcBef>
              <a:buFontTx/>
              <a:buNone/>
            </a:pPr>
            <a:r>
              <a:rPr lang="ru-RU" altLang="ru-RU" sz="1600" b="1">
                <a:solidFill>
                  <a:srgbClr val="FFFFFF"/>
                </a:solidFill>
                <a:latin typeface="Verdana" panose="020B0604030504040204" pitchFamily="34" charset="0"/>
              </a:rPr>
              <a:t>1 ЭТАП</a:t>
            </a:r>
          </a:p>
        </p:txBody>
      </p:sp>
      <p:sp>
        <p:nvSpPr>
          <p:cNvPr id="67591" name="Rectangle 7"/>
          <p:cNvSpPr>
            <a:spLocks noChangeArrowheads="1"/>
          </p:cNvSpPr>
          <p:nvPr/>
        </p:nvSpPr>
        <p:spPr bwMode="auto">
          <a:xfrm>
            <a:off x="3271838" y="795339"/>
            <a:ext cx="63373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lIns="90000" tIns="46800" rIns="90000" bIns="46800">
            <a:spAutoFit/>
          </a:bodyPr>
          <a:lstStyle>
            <a:lvl1pPr marL="5429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35000"/>
              </a:spcBef>
              <a:buFontTx/>
              <a:buNone/>
            </a:pPr>
            <a:r>
              <a:rPr lang="ru-RU" altLang="ru-RU" sz="1300" b="1">
                <a:solidFill>
                  <a:srgbClr val="808080"/>
                </a:solidFill>
                <a:latin typeface="Verdana" panose="020B0604030504040204" pitchFamily="34" charset="0"/>
              </a:rPr>
              <a:t>Выбор страховщика и определение числа страхователей </a:t>
            </a:r>
          </a:p>
        </p:txBody>
      </p:sp>
      <p:sp>
        <p:nvSpPr>
          <p:cNvPr id="67592" name="Прямоугольник 1"/>
          <p:cNvSpPr>
            <a:spLocks noChangeArrowheads="1"/>
          </p:cNvSpPr>
          <p:nvPr/>
        </p:nvSpPr>
        <p:spPr bwMode="auto">
          <a:xfrm>
            <a:off x="2830514" y="1046164"/>
            <a:ext cx="7515225" cy="118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a:lnSpc>
                <a:spcPct val="120000"/>
              </a:lnSpc>
              <a:spcBef>
                <a:spcPct val="55000"/>
              </a:spcBef>
              <a:buFontTx/>
              <a:buChar char="•"/>
            </a:pPr>
            <a:r>
              <a:rPr lang="ru-RU" altLang="ru-RU" sz="1400">
                <a:solidFill>
                  <a:srgbClr val="808080"/>
                </a:solidFill>
                <a:latin typeface="Verdana" panose="020B0604030504040204" pitchFamily="34" charset="0"/>
              </a:rPr>
              <a:t> </a:t>
            </a:r>
            <a:r>
              <a:rPr lang="ru-RU" altLang="ru-RU" sz="1300">
                <a:solidFill>
                  <a:srgbClr val="808080"/>
                </a:solidFill>
                <a:latin typeface="Verdana" panose="020B0604030504040204" pitchFamily="34" charset="0"/>
              </a:rPr>
              <a:t>Представитель профсоюза проводит переговоры со страховщиками, определяются возможные программы и тарифы страхования.  </a:t>
            </a:r>
          </a:p>
          <a:p>
            <a:pPr lvl="1" algn="just">
              <a:lnSpc>
                <a:spcPct val="120000"/>
              </a:lnSpc>
              <a:spcBef>
                <a:spcPct val="55000"/>
              </a:spcBef>
              <a:buFontTx/>
              <a:buChar char="•"/>
            </a:pPr>
            <a:r>
              <a:rPr lang="ru-RU" altLang="ru-RU" sz="1300">
                <a:solidFill>
                  <a:srgbClr val="808080"/>
                </a:solidFill>
                <a:latin typeface="Verdana" panose="020B0604030504040204" pitchFamily="34" charset="0"/>
              </a:rPr>
              <a:t> Профсоюз заключает Договор поручения со страхующимися членами профсоюза  </a:t>
            </a:r>
          </a:p>
        </p:txBody>
      </p:sp>
      <p:pic>
        <p:nvPicPr>
          <p:cNvPr id="67593"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05976" y="239713"/>
            <a:ext cx="5365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4" name="Номер слайда 3"/>
          <p:cNvSpPr>
            <a:spLocks noGrp="1"/>
          </p:cNvSpPr>
          <p:nvPr>
            <p:ph type="sldNum" sz="quarter" idx="12"/>
          </p:nvPr>
        </p:nvSpPr>
        <p:spPr bwMode="auto">
          <a:xfrm>
            <a:off x="10004426" y="6524626"/>
            <a:ext cx="37147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r>
              <a:rPr lang="ru-RU" altLang="ru-RU" sz="1200">
                <a:solidFill>
                  <a:srgbClr val="0C0C0C"/>
                </a:solidFill>
                <a:latin typeface="Arial" panose="020B0604020202020204" pitchFamily="34" charset="0"/>
              </a:rPr>
              <a:t>24</a:t>
            </a:r>
          </a:p>
        </p:txBody>
      </p:sp>
      <p:sp>
        <p:nvSpPr>
          <p:cNvPr id="67595" name="Rectangle 6"/>
          <p:cNvSpPr>
            <a:spLocks noChangeArrowheads="1"/>
          </p:cNvSpPr>
          <p:nvPr/>
        </p:nvSpPr>
        <p:spPr bwMode="auto">
          <a:xfrm>
            <a:off x="1992313" y="5203825"/>
            <a:ext cx="1352550" cy="641350"/>
          </a:xfrm>
          <a:prstGeom prst="rect">
            <a:avLst/>
          </a:prstGeom>
          <a:solidFill>
            <a:srgbClr val="0066CC"/>
          </a:solidFill>
          <a:ln>
            <a:noFill/>
          </a:ln>
          <a:extLst>
            <a:ext uri="{91240B29-F687-4F45-9708-019B960494DF}">
              <a14:hiddenLine xmlns:a14="http://schemas.microsoft.com/office/drawing/2010/main" w="9525" algn="ctr">
                <a:solidFill>
                  <a:srgbClr val="000000"/>
                </a:solidFill>
                <a:prstDash val="dash"/>
                <a:miter lim="800000"/>
                <a:headEnd/>
                <a:tailEnd/>
              </a14:hiddenLine>
            </a:ext>
          </a:extLst>
        </p:spPr>
        <p:txBody>
          <a:bodyPr wrap="none" lIns="90000" tIns="46800" rIns="90000" bIns="46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35000"/>
              </a:spcBef>
              <a:buFontTx/>
              <a:buNone/>
            </a:pPr>
            <a:r>
              <a:rPr lang="ru-RU" altLang="ru-RU" sz="1600" b="1">
                <a:solidFill>
                  <a:srgbClr val="FFFFFF"/>
                </a:solidFill>
                <a:latin typeface="Verdana" panose="020B0604030504040204" pitchFamily="34" charset="0"/>
              </a:rPr>
              <a:t>3 ЭТАП</a:t>
            </a:r>
          </a:p>
        </p:txBody>
      </p:sp>
      <p:sp>
        <p:nvSpPr>
          <p:cNvPr id="67596" name="Прямоугольник 3"/>
          <p:cNvSpPr>
            <a:spLocks noChangeArrowheads="1"/>
          </p:cNvSpPr>
          <p:nvPr/>
        </p:nvSpPr>
        <p:spPr bwMode="auto">
          <a:xfrm>
            <a:off x="3863976" y="5160963"/>
            <a:ext cx="57451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35000"/>
              </a:spcBef>
              <a:buFontTx/>
              <a:buNone/>
            </a:pPr>
            <a:r>
              <a:rPr lang="ru-RU" altLang="ru-RU" sz="1300" b="1">
                <a:solidFill>
                  <a:srgbClr val="808080"/>
                </a:solidFill>
                <a:latin typeface="Verdana" panose="020B0604030504040204" pitchFamily="34" charset="0"/>
              </a:rPr>
              <a:t>Заключение Договора ДМС и его оплата </a:t>
            </a:r>
          </a:p>
        </p:txBody>
      </p:sp>
      <p:sp>
        <p:nvSpPr>
          <p:cNvPr id="5" name="Прямоугольник 4"/>
          <p:cNvSpPr/>
          <p:nvPr/>
        </p:nvSpPr>
        <p:spPr>
          <a:xfrm>
            <a:off x="3092451" y="5437188"/>
            <a:ext cx="6697663" cy="1401762"/>
          </a:xfrm>
          <a:prstGeom prst="rect">
            <a:avLst/>
          </a:prstGeom>
        </p:spPr>
        <p:txBody>
          <a:bodyPr>
            <a:spAutoFit/>
          </a:bodyPr>
          <a:lstStyle/>
          <a:p>
            <a:pPr lvl="1" indent="-285750" algn="just">
              <a:lnSpc>
                <a:spcPct val="120000"/>
              </a:lnSpc>
              <a:spcBef>
                <a:spcPct val="55000"/>
              </a:spcBef>
              <a:buFontTx/>
              <a:buChar char="•"/>
              <a:defRPr/>
            </a:pPr>
            <a:r>
              <a:rPr lang="ru-RU" altLang="ru-RU" sz="1300" dirty="0">
                <a:solidFill>
                  <a:srgbClr val="808080"/>
                </a:solidFill>
              </a:rPr>
              <a:t> Поверенный членов профсоюза заключает договор ДМС - документ, в котором отражаются все существенные условия страхования на согласованных условиях с выбранной страховой компанией. </a:t>
            </a:r>
          </a:p>
          <a:p>
            <a:pPr lvl="1" algn="just">
              <a:lnSpc>
                <a:spcPct val="120000"/>
              </a:lnSpc>
              <a:spcBef>
                <a:spcPct val="55000"/>
              </a:spcBef>
              <a:buFontTx/>
              <a:buChar char="•"/>
              <a:defRPr/>
            </a:pPr>
            <a:r>
              <a:rPr lang="ru-RU" altLang="ru-RU" sz="1300" dirty="0">
                <a:solidFill>
                  <a:srgbClr val="808080"/>
                </a:solidFill>
              </a:rPr>
              <a:t>Страхующиеся члены профсоюза вносят денежные средства в Профсоюз для оплаты им страхового взноса по Договору ДМС. </a:t>
            </a:r>
          </a:p>
        </p:txBody>
      </p:sp>
    </p:spTree>
    <p:extLst>
      <p:ext uri="{BB962C8B-B14F-4D97-AF65-F5344CB8AC3E}">
        <p14:creationId xmlns:p14="http://schemas.microsoft.com/office/powerpoint/2010/main" val="4141928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dspretty.ru/wp-content/uploads/2013/11/white-paper-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68610" name="Rectangle 5"/>
          <p:cNvSpPr>
            <a:spLocks noChangeArrowheads="1"/>
          </p:cNvSpPr>
          <p:nvPr/>
        </p:nvSpPr>
        <p:spPr bwMode="auto">
          <a:xfrm>
            <a:off x="1133476" y="188913"/>
            <a:ext cx="881221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ru-RU" sz="2400">
                <a:solidFill>
                  <a:srgbClr val="0A50A0"/>
                </a:solidFill>
                <a:latin typeface="Verdana" panose="020B0604030504040204" pitchFamily="34" charset="0"/>
              </a:rPr>
              <a:t>МЕДИЦИНСКАЯ АНКЕТА</a:t>
            </a:r>
          </a:p>
        </p:txBody>
      </p:sp>
      <p:sp>
        <p:nvSpPr>
          <p:cNvPr id="68611" name="Rectangle 6"/>
          <p:cNvSpPr>
            <a:spLocks noChangeArrowheads="1"/>
          </p:cNvSpPr>
          <p:nvPr/>
        </p:nvSpPr>
        <p:spPr bwMode="auto">
          <a:xfrm>
            <a:off x="5283201" y="2890839"/>
            <a:ext cx="5235575"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90000" tIns="46800" rIns="90000" bIns="46800" anchor="ctr">
            <a:spAutoFit/>
          </a:bodyPr>
          <a:lstStyle>
            <a:lvl1pPr>
              <a:lnSpc>
                <a:spcPct val="90000"/>
              </a:lnSpc>
              <a:spcBef>
                <a:spcPts val="1000"/>
              </a:spcBef>
              <a:buFont typeface="Arial" panose="020B0604020202020204" pitchFamily="34" charset="0"/>
              <a:buChar char="•"/>
              <a:tabLst>
                <a:tab pos="8572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8572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8572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8572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8572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8572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8572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8572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85725" algn="l"/>
              </a:tabLst>
              <a:defRPr>
                <a:solidFill>
                  <a:schemeClr val="tx1"/>
                </a:solidFill>
                <a:latin typeface="Calibri" panose="020F0502020204030204" pitchFamily="34" charset="0"/>
              </a:defRPr>
            </a:lvl9pPr>
          </a:lstStyle>
          <a:p>
            <a:pPr>
              <a:lnSpc>
                <a:spcPct val="100000"/>
              </a:lnSpc>
              <a:spcBef>
                <a:spcPct val="35000"/>
              </a:spcBef>
              <a:buClr>
                <a:srgbClr val="FF0000"/>
              </a:buClr>
              <a:buFont typeface="Wingdings" panose="05000000000000000000" pitchFamily="2" charset="2"/>
              <a:buChar char="F"/>
            </a:pPr>
            <a:r>
              <a:rPr lang="ru-RU" altLang="ru-RU" sz="1200">
                <a:solidFill>
                  <a:srgbClr val="808080"/>
                </a:solidFill>
                <a:latin typeface="Verdana" panose="020B0604030504040204" pitchFamily="34" charset="0"/>
              </a:rPr>
              <a:t>психические расстройства и расстройства поведения;</a:t>
            </a:r>
          </a:p>
          <a:p>
            <a:pPr>
              <a:lnSpc>
                <a:spcPct val="100000"/>
              </a:lnSpc>
              <a:spcBef>
                <a:spcPct val="35000"/>
              </a:spcBef>
              <a:buClr>
                <a:srgbClr val="FF0000"/>
              </a:buClr>
              <a:buFont typeface="Wingdings" panose="05000000000000000000" pitchFamily="2" charset="2"/>
              <a:buChar char="F"/>
            </a:pPr>
            <a:r>
              <a:rPr lang="ru-RU" altLang="ru-RU" sz="1200">
                <a:solidFill>
                  <a:srgbClr val="808080"/>
                </a:solidFill>
                <a:latin typeface="Verdana" panose="020B0604030504040204" pitchFamily="34" charset="0"/>
              </a:rPr>
              <a:t>злокачественные новообразования, гемобластозы;</a:t>
            </a:r>
          </a:p>
          <a:p>
            <a:pPr>
              <a:lnSpc>
                <a:spcPct val="100000"/>
              </a:lnSpc>
              <a:spcBef>
                <a:spcPct val="35000"/>
              </a:spcBef>
              <a:buClr>
                <a:srgbClr val="FF0000"/>
              </a:buClr>
              <a:buFont typeface="Wingdings" panose="05000000000000000000" pitchFamily="2" charset="2"/>
              <a:buChar char="F"/>
            </a:pPr>
            <a:r>
              <a:rPr lang="ru-RU" altLang="ru-RU" sz="1200">
                <a:solidFill>
                  <a:srgbClr val="808080"/>
                </a:solidFill>
                <a:latin typeface="Verdana" panose="020B0604030504040204" pitchFamily="34" charset="0"/>
              </a:rPr>
              <a:t>туберкулез;</a:t>
            </a:r>
          </a:p>
          <a:p>
            <a:pPr>
              <a:lnSpc>
                <a:spcPct val="100000"/>
              </a:lnSpc>
              <a:spcBef>
                <a:spcPct val="35000"/>
              </a:spcBef>
              <a:buClr>
                <a:srgbClr val="FF0000"/>
              </a:buClr>
              <a:buFont typeface="Wingdings" panose="05000000000000000000" pitchFamily="2" charset="2"/>
              <a:buChar char="F"/>
            </a:pPr>
            <a:r>
              <a:rPr lang="ru-RU" altLang="ru-RU" sz="1200">
                <a:solidFill>
                  <a:srgbClr val="808080"/>
                </a:solidFill>
                <a:latin typeface="Verdana" panose="020B0604030504040204" pitchFamily="34" charset="0"/>
              </a:rPr>
              <a:t>заболевания относящиеся к классу врожденные аномалии, деформации и хромосомные нарушения и (или) связанные с ними осложнения;</a:t>
            </a:r>
          </a:p>
          <a:p>
            <a:pPr>
              <a:lnSpc>
                <a:spcPct val="100000"/>
              </a:lnSpc>
              <a:spcBef>
                <a:spcPct val="35000"/>
              </a:spcBef>
              <a:buClr>
                <a:srgbClr val="FF0000"/>
              </a:buClr>
              <a:buFont typeface="Wingdings" panose="05000000000000000000" pitchFamily="2" charset="2"/>
              <a:buChar char="F"/>
            </a:pPr>
            <a:r>
              <a:rPr lang="ru-RU" altLang="ru-RU" sz="1200">
                <a:solidFill>
                  <a:srgbClr val="808080"/>
                </a:solidFill>
                <a:latin typeface="Verdana" panose="020B0604030504040204" pitchFamily="34" charset="0"/>
              </a:rPr>
              <a:t>системные поражения соединительной ткани, в т.ч. все недифференцированные коллагенозы;</a:t>
            </a:r>
          </a:p>
          <a:p>
            <a:pPr>
              <a:lnSpc>
                <a:spcPct val="100000"/>
              </a:lnSpc>
              <a:spcBef>
                <a:spcPct val="35000"/>
              </a:spcBef>
              <a:buClr>
                <a:srgbClr val="FF0000"/>
              </a:buClr>
              <a:buFont typeface="Wingdings" panose="05000000000000000000" pitchFamily="2" charset="2"/>
              <a:buChar char="F"/>
            </a:pPr>
            <a:r>
              <a:rPr lang="ru-RU" altLang="ru-RU" sz="1200">
                <a:solidFill>
                  <a:srgbClr val="808080"/>
                </a:solidFill>
                <a:latin typeface="Verdana" panose="020B0604030504040204" pitchFamily="34" charset="0"/>
              </a:rPr>
              <a:t>Заболевания, сопровождающиеся хронической почечная или печеночной недостаточностью, и требующие проведения хронического гемодиализа;</a:t>
            </a:r>
          </a:p>
          <a:p>
            <a:pPr>
              <a:lnSpc>
                <a:spcPct val="100000"/>
              </a:lnSpc>
              <a:spcBef>
                <a:spcPct val="35000"/>
              </a:spcBef>
              <a:buClr>
                <a:srgbClr val="FF0000"/>
              </a:buClr>
              <a:buFont typeface="Wingdings" panose="05000000000000000000" pitchFamily="2" charset="2"/>
              <a:buChar char="F"/>
            </a:pPr>
            <a:r>
              <a:rPr lang="ru-RU" altLang="ru-RU" sz="1200">
                <a:solidFill>
                  <a:srgbClr val="808080"/>
                </a:solidFill>
                <a:latin typeface="Verdana" panose="020B0604030504040204" pitchFamily="34" charset="0"/>
              </a:rPr>
              <a:t>хронические гепатиты С, Е, F, G;</a:t>
            </a:r>
          </a:p>
          <a:p>
            <a:pPr>
              <a:lnSpc>
                <a:spcPct val="100000"/>
              </a:lnSpc>
              <a:spcBef>
                <a:spcPct val="35000"/>
              </a:spcBef>
              <a:buClr>
                <a:srgbClr val="FF0000"/>
              </a:buClr>
              <a:buFont typeface="Wingdings" panose="05000000000000000000" pitchFamily="2" charset="2"/>
              <a:buChar char="F"/>
            </a:pPr>
            <a:r>
              <a:rPr lang="ru-RU" altLang="ru-RU" sz="1200">
                <a:solidFill>
                  <a:srgbClr val="808080"/>
                </a:solidFill>
                <a:latin typeface="Verdana" panose="020B0604030504040204" pitchFamily="34" charset="0"/>
              </a:rPr>
              <a:t>инвалидность (кроме III группы)</a:t>
            </a:r>
          </a:p>
        </p:txBody>
      </p:sp>
      <p:sp>
        <p:nvSpPr>
          <p:cNvPr id="68612" name="AutoShape 10"/>
          <p:cNvSpPr>
            <a:spLocks noChangeArrowheads="1"/>
          </p:cNvSpPr>
          <p:nvPr/>
        </p:nvSpPr>
        <p:spPr bwMode="auto">
          <a:xfrm rot="2207406">
            <a:off x="6805613" y="771526"/>
            <a:ext cx="444500" cy="2317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66CC"/>
          </a:solidFill>
          <a:ln>
            <a:noFill/>
          </a:ln>
          <a:extLst>
            <a:ext uri="{91240B29-F687-4F45-9708-019B960494DF}">
              <a14:hiddenLine xmlns:a14="http://schemas.microsoft.com/office/drawing/2010/main" w="9525" algn="ctr">
                <a:solidFill>
                  <a:srgbClr val="000000"/>
                </a:solidFill>
                <a:prstDash val="dash"/>
                <a:miter lim="800000"/>
                <a:headEnd/>
                <a:tailEnd/>
              </a14:hiddenLine>
            </a:ext>
          </a:extLst>
        </p:spPr>
        <p:txBody>
          <a:bodyPr wrap="none" lIns="90000" tIns="46800" rIns="90000" bIns="46800" anchor="ctr"/>
          <a:lstStyle/>
          <a:p>
            <a:endParaRPr lang="ru-RU"/>
          </a:p>
        </p:txBody>
      </p:sp>
      <p:sp>
        <p:nvSpPr>
          <p:cNvPr id="68613" name="AutoShape 11"/>
          <p:cNvSpPr>
            <a:spLocks noChangeArrowheads="1"/>
          </p:cNvSpPr>
          <p:nvPr/>
        </p:nvSpPr>
        <p:spPr bwMode="auto">
          <a:xfrm rot="8606037">
            <a:off x="3873501" y="746125"/>
            <a:ext cx="428625" cy="255588"/>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66CC"/>
          </a:solidFill>
          <a:ln>
            <a:noFill/>
          </a:ln>
          <a:extLst>
            <a:ext uri="{91240B29-F687-4F45-9708-019B960494DF}">
              <a14:hiddenLine xmlns:a14="http://schemas.microsoft.com/office/drawing/2010/main" w="9525" algn="ctr">
                <a:solidFill>
                  <a:srgbClr val="000000"/>
                </a:solidFill>
                <a:prstDash val="dash"/>
                <a:miter lim="800000"/>
                <a:headEnd/>
                <a:tailEnd/>
              </a14:hiddenLine>
            </a:ext>
          </a:extLst>
        </p:spPr>
        <p:txBody>
          <a:bodyPr wrap="none" lIns="90000" tIns="46800" rIns="90000" bIns="46800" anchor="ctr"/>
          <a:lstStyle/>
          <a:p>
            <a:endParaRPr lang="ru-RU"/>
          </a:p>
        </p:txBody>
      </p:sp>
      <p:sp>
        <p:nvSpPr>
          <p:cNvPr id="68614" name="Rectangle 12"/>
          <p:cNvSpPr>
            <a:spLocks noChangeArrowheads="1"/>
          </p:cNvSpPr>
          <p:nvPr/>
        </p:nvSpPr>
        <p:spPr bwMode="auto">
          <a:xfrm>
            <a:off x="1806576" y="1717676"/>
            <a:ext cx="3281363"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90000" tIns="46800" rIns="90000" bIns="46800">
            <a:spAutoFit/>
          </a:bodyPr>
          <a:lstStyle>
            <a:lvl1pPr marL="5429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30000"/>
              </a:lnSpc>
              <a:spcBef>
                <a:spcPct val="35000"/>
              </a:spcBef>
              <a:buFontTx/>
              <a:buChar char="•"/>
            </a:pPr>
            <a:r>
              <a:rPr lang="ru-RU" altLang="ru-RU" sz="1200" b="1">
                <a:solidFill>
                  <a:srgbClr val="808080"/>
                </a:solidFill>
                <a:latin typeface="Verdana" panose="020B0604030504040204" pitchFamily="34" charset="0"/>
              </a:rPr>
              <a:t>заполняется </a:t>
            </a:r>
            <a:r>
              <a:rPr lang="ru-RU" altLang="ru-RU" sz="1200" b="1" u="sng">
                <a:solidFill>
                  <a:srgbClr val="808080"/>
                </a:solidFill>
                <a:latin typeface="Verdana" panose="020B0604030504040204" pitchFamily="34" charset="0"/>
              </a:rPr>
              <a:t>всегда</a:t>
            </a:r>
          </a:p>
          <a:p>
            <a:pPr algn="just">
              <a:lnSpc>
                <a:spcPct val="130000"/>
              </a:lnSpc>
              <a:spcBef>
                <a:spcPct val="35000"/>
              </a:spcBef>
              <a:buFontTx/>
              <a:buNone/>
            </a:pPr>
            <a:r>
              <a:rPr lang="ru-RU" altLang="ru-RU" sz="1200" b="1" i="1">
                <a:solidFill>
                  <a:srgbClr val="808080"/>
                </a:solidFill>
                <a:latin typeface="Verdana" panose="020B0604030504040204" pitchFamily="34" charset="0"/>
              </a:rPr>
              <a:t>(приложение к договору страхования)</a:t>
            </a:r>
          </a:p>
          <a:p>
            <a:pPr algn="just">
              <a:lnSpc>
                <a:spcPct val="130000"/>
              </a:lnSpc>
              <a:spcBef>
                <a:spcPct val="35000"/>
              </a:spcBef>
              <a:buFontTx/>
              <a:buChar char="•"/>
            </a:pPr>
            <a:r>
              <a:rPr lang="ru-RU" altLang="ru-RU" sz="1200" b="1">
                <a:solidFill>
                  <a:srgbClr val="808080"/>
                </a:solidFill>
                <a:latin typeface="Verdana" panose="020B0604030504040204" pitchFamily="34" charset="0"/>
              </a:rPr>
              <a:t>заполняется клиентом или его Поверенным </a:t>
            </a:r>
            <a:r>
              <a:rPr lang="ru-RU" altLang="ru-RU" sz="1200" b="1" i="1">
                <a:solidFill>
                  <a:srgbClr val="808080"/>
                </a:solidFill>
                <a:latin typeface="Verdana" panose="020B0604030504040204" pitchFamily="34" charset="0"/>
              </a:rPr>
              <a:t>(со слов клиента) или агентом страховщика (со слов клиента) </a:t>
            </a:r>
          </a:p>
        </p:txBody>
      </p:sp>
      <p:sp>
        <p:nvSpPr>
          <p:cNvPr id="68615" name="Rectangle 13"/>
          <p:cNvSpPr>
            <a:spLocks noChangeArrowheads="1"/>
          </p:cNvSpPr>
          <p:nvPr/>
        </p:nvSpPr>
        <p:spPr bwMode="auto">
          <a:xfrm>
            <a:off x="5273675" y="1928813"/>
            <a:ext cx="4813300"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90000" tIns="46800" rIns="90000" bIns="46800">
            <a:spAutoFit/>
          </a:bodyPr>
          <a:lstStyle>
            <a:lvl1pPr marL="2698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35000"/>
              </a:spcBef>
              <a:buFontTx/>
              <a:buChar char="•"/>
            </a:pPr>
            <a:r>
              <a:rPr lang="ru-RU" altLang="ru-RU" sz="1200" b="1">
                <a:solidFill>
                  <a:srgbClr val="808080"/>
                </a:solidFill>
                <a:latin typeface="Verdana" panose="020B0604030504040204" pitchFamily="34" charset="0"/>
              </a:rPr>
              <a:t>заполняется дополнительно к краткой, если:</a:t>
            </a:r>
            <a:endParaRPr lang="ru-RU" altLang="ru-RU" sz="1200">
              <a:solidFill>
                <a:srgbClr val="808080"/>
              </a:solidFill>
              <a:latin typeface="Verdana" panose="020B0604030504040204" pitchFamily="34" charset="0"/>
            </a:endParaRPr>
          </a:p>
        </p:txBody>
      </p:sp>
      <p:sp>
        <p:nvSpPr>
          <p:cNvPr id="68616" name="AutoShape 14"/>
          <p:cNvSpPr>
            <a:spLocks noChangeArrowheads="1"/>
          </p:cNvSpPr>
          <p:nvPr/>
        </p:nvSpPr>
        <p:spPr bwMode="auto">
          <a:xfrm>
            <a:off x="2484439" y="1100139"/>
            <a:ext cx="1590675" cy="581025"/>
          </a:xfrm>
          <a:prstGeom prst="roundRect">
            <a:avLst>
              <a:gd name="adj" fmla="val 16667"/>
            </a:avLst>
          </a:prstGeom>
          <a:solidFill>
            <a:srgbClr val="DDDDDD"/>
          </a:solidFill>
          <a:ln w="9525" algn="ctr">
            <a:solidFill>
              <a:srgbClr val="808080"/>
            </a:solidFill>
            <a:round/>
            <a:headEnd/>
            <a:tailEnd/>
          </a:ln>
        </p:spPr>
        <p:txBody>
          <a:bodyPr wrap="none" lIns="90000" tIns="46800" rIns="90000" bIns="46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
              </a:spcBef>
              <a:buFontTx/>
              <a:buNone/>
            </a:pPr>
            <a:r>
              <a:rPr lang="ru-RU" altLang="ru-RU" sz="1500" b="1">
                <a:solidFill>
                  <a:srgbClr val="0066CC"/>
                </a:solidFill>
                <a:latin typeface="Verdana" panose="020B0604030504040204" pitchFamily="34" charset="0"/>
              </a:rPr>
              <a:t>Краткая </a:t>
            </a:r>
          </a:p>
          <a:p>
            <a:pPr algn="ctr">
              <a:lnSpc>
                <a:spcPct val="100000"/>
              </a:lnSpc>
              <a:spcBef>
                <a:spcPct val="5000"/>
              </a:spcBef>
              <a:buFontTx/>
              <a:buNone/>
            </a:pPr>
            <a:r>
              <a:rPr lang="ru-RU" altLang="ru-RU" sz="1100" b="1">
                <a:solidFill>
                  <a:srgbClr val="0066CC"/>
                </a:solidFill>
                <a:latin typeface="Verdana" panose="020B0604030504040204" pitchFamily="34" charset="0"/>
              </a:rPr>
              <a:t>медицинская </a:t>
            </a:r>
          </a:p>
          <a:p>
            <a:pPr algn="ctr">
              <a:lnSpc>
                <a:spcPct val="100000"/>
              </a:lnSpc>
              <a:spcBef>
                <a:spcPct val="5000"/>
              </a:spcBef>
              <a:buFontTx/>
              <a:buNone/>
            </a:pPr>
            <a:r>
              <a:rPr lang="ru-RU" altLang="ru-RU" sz="1100" b="1">
                <a:solidFill>
                  <a:srgbClr val="0066CC"/>
                </a:solidFill>
                <a:latin typeface="Verdana" panose="020B0604030504040204" pitchFamily="34" charset="0"/>
              </a:rPr>
              <a:t>анкета</a:t>
            </a:r>
          </a:p>
        </p:txBody>
      </p:sp>
      <p:sp>
        <p:nvSpPr>
          <p:cNvPr id="68617" name="AutoShape 15"/>
          <p:cNvSpPr>
            <a:spLocks noChangeArrowheads="1"/>
          </p:cNvSpPr>
          <p:nvPr/>
        </p:nvSpPr>
        <p:spPr bwMode="auto">
          <a:xfrm>
            <a:off x="7091363" y="1130301"/>
            <a:ext cx="1581150" cy="581025"/>
          </a:xfrm>
          <a:prstGeom prst="roundRect">
            <a:avLst>
              <a:gd name="adj" fmla="val 16667"/>
            </a:avLst>
          </a:prstGeom>
          <a:solidFill>
            <a:srgbClr val="DDDDDD"/>
          </a:solidFill>
          <a:ln w="9525" algn="ctr">
            <a:solidFill>
              <a:srgbClr val="808080"/>
            </a:solidFill>
            <a:round/>
            <a:headEnd/>
            <a:tailEnd/>
          </a:ln>
        </p:spPr>
        <p:txBody>
          <a:bodyPr wrap="none" lIns="90000" tIns="46800" rIns="90000" bIns="46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
              </a:spcBef>
              <a:buFontTx/>
              <a:buNone/>
            </a:pPr>
            <a:r>
              <a:rPr lang="ru-RU" altLang="ru-RU" sz="1500" b="1">
                <a:solidFill>
                  <a:srgbClr val="0066CC"/>
                </a:solidFill>
                <a:latin typeface="Verdana" panose="020B0604030504040204" pitchFamily="34" charset="0"/>
              </a:rPr>
              <a:t>Полная </a:t>
            </a:r>
          </a:p>
          <a:p>
            <a:pPr algn="ctr">
              <a:lnSpc>
                <a:spcPct val="100000"/>
              </a:lnSpc>
              <a:spcBef>
                <a:spcPct val="5000"/>
              </a:spcBef>
              <a:buFontTx/>
              <a:buNone/>
            </a:pPr>
            <a:r>
              <a:rPr lang="ru-RU" altLang="ru-RU" sz="1100" b="1">
                <a:solidFill>
                  <a:srgbClr val="0066CC"/>
                </a:solidFill>
                <a:latin typeface="Verdana" panose="020B0604030504040204" pitchFamily="34" charset="0"/>
              </a:rPr>
              <a:t>медицинская </a:t>
            </a:r>
          </a:p>
          <a:p>
            <a:pPr algn="ctr">
              <a:lnSpc>
                <a:spcPct val="100000"/>
              </a:lnSpc>
              <a:spcBef>
                <a:spcPct val="5000"/>
              </a:spcBef>
              <a:buFontTx/>
              <a:buNone/>
            </a:pPr>
            <a:r>
              <a:rPr lang="ru-RU" altLang="ru-RU" sz="1100" b="1">
                <a:solidFill>
                  <a:srgbClr val="0066CC"/>
                </a:solidFill>
                <a:latin typeface="Verdana" panose="020B0604030504040204" pitchFamily="34" charset="0"/>
              </a:rPr>
              <a:t>анкета*</a:t>
            </a:r>
          </a:p>
        </p:txBody>
      </p:sp>
      <p:sp>
        <p:nvSpPr>
          <p:cNvPr id="68618" name="Rectangle 19"/>
          <p:cNvSpPr>
            <a:spLocks noChangeArrowheads="1"/>
          </p:cNvSpPr>
          <p:nvPr/>
        </p:nvSpPr>
        <p:spPr bwMode="auto">
          <a:xfrm>
            <a:off x="4987926" y="5846763"/>
            <a:ext cx="4120337" cy="33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lIns="90000" tIns="46800" rIns="90000" bIns="46800">
            <a:spAutoFit/>
          </a:bodyPr>
          <a:lstStyle>
            <a:lvl1pPr marL="5429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30000"/>
              </a:lnSpc>
              <a:spcBef>
                <a:spcPct val="35000"/>
              </a:spcBef>
              <a:buFontTx/>
              <a:buChar char="•"/>
            </a:pPr>
            <a:r>
              <a:rPr lang="ru-RU" altLang="ru-RU" sz="1200" b="1">
                <a:solidFill>
                  <a:srgbClr val="808080"/>
                </a:solidFill>
                <a:latin typeface="Verdana" panose="020B0604030504040204" pitchFamily="34" charset="0"/>
              </a:rPr>
              <a:t>заполняется </a:t>
            </a:r>
            <a:r>
              <a:rPr lang="ru-RU" altLang="ru-RU" sz="1200" b="1" u="sng">
                <a:solidFill>
                  <a:srgbClr val="808080"/>
                </a:solidFill>
                <a:latin typeface="Verdana" panose="020B0604030504040204" pitchFamily="34" charset="0"/>
              </a:rPr>
              <a:t>только застрахованным</a:t>
            </a:r>
          </a:p>
        </p:txBody>
      </p:sp>
      <p:sp>
        <p:nvSpPr>
          <p:cNvPr id="68619" name="Rectangle 20"/>
          <p:cNvSpPr>
            <a:spLocks noChangeArrowheads="1"/>
          </p:cNvSpPr>
          <p:nvPr/>
        </p:nvSpPr>
        <p:spPr bwMode="auto">
          <a:xfrm>
            <a:off x="5172076" y="2239964"/>
            <a:ext cx="503872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90000" tIns="46800" rIns="90000" bIns="46800">
            <a:spAutoFit/>
          </a:bodyPr>
          <a:lstStyle>
            <a:lvl1pPr marL="5429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35000"/>
              </a:spcBef>
              <a:buFont typeface="Wingdings" panose="05000000000000000000" pitchFamily="2" charset="2"/>
              <a:buChar char="Ø"/>
            </a:pPr>
            <a:r>
              <a:rPr lang="ru-RU" altLang="ru-RU" sz="1200" i="1">
                <a:solidFill>
                  <a:srgbClr val="808080"/>
                </a:solidFill>
                <a:latin typeface="Verdana" panose="020B0604030504040204" pitchFamily="34" charset="0"/>
              </a:rPr>
              <a:t>возраст клиента – 70 лет и старше</a:t>
            </a:r>
          </a:p>
          <a:p>
            <a:pPr>
              <a:lnSpc>
                <a:spcPct val="100000"/>
              </a:lnSpc>
              <a:spcBef>
                <a:spcPct val="35000"/>
              </a:spcBef>
              <a:buFont typeface="Wingdings" panose="05000000000000000000" pitchFamily="2" charset="2"/>
              <a:buChar char="Ø"/>
            </a:pPr>
            <a:r>
              <a:rPr lang="ru-RU" altLang="ru-RU" sz="1200" i="1">
                <a:solidFill>
                  <a:srgbClr val="808080"/>
                </a:solidFill>
                <a:latin typeface="Verdana" panose="020B0604030504040204" pitchFamily="34" charset="0"/>
              </a:rPr>
              <a:t>клиент имеет следующие заболевания </a:t>
            </a:r>
            <a:r>
              <a:rPr lang="en-US" altLang="ru-RU" sz="1200" i="1">
                <a:solidFill>
                  <a:srgbClr val="808080"/>
                </a:solidFill>
                <a:latin typeface="Verdana" panose="020B0604030504040204" pitchFamily="34" charset="0"/>
              </a:rPr>
              <a:t>/ </a:t>
            </a:r>
            <a:r>
              <a:rPr lang="ru-RU" altLang="ru-RU" sz="1200" i="1">
                <a:solidFill>
                  <a:srgbClr val="808080"/>
                </a:solidFill>
                <a:latin typeface="Verdana" panose="020B0604030504040204" pitchFamily="34" charset="0"/>
              </a:rPr>
              <a:t>состояние (вопрос на их наличие задается в краткой анкете):</a:t>
            </a:r>
          </a:p>
        </p:txBody>
      </p:sp>
      <p:pic>
        <p:nvPicPr>
          <p:cNvPr id="68620" name="Picture 22" descr="t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50" y="4329113"/>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1" name="Rectangle 23"/>
          <p:cNvSpPr>
            <a:spLocks noChangeArrowheads="1"/>
          </p:cNvSpPr>
          <p:nvPr/>
        </p:nvSpPr>
        <p:spPr bwMode="auto">
          <a:xfrm>
            <a:off x="5080001" y="6164264"/>
            <a:ext cx="54086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lIns="90000" tIns="46800" rIns="90000" bIns="4680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ru-RU" altLang="ru-RU" sz="1000">
                <a:solidFill>
                  <a:srgbClr val="808080"/>
                </a:solidFill>
                <a:latin typeface="Verdana" panose="020B0604030504040204" pitchFamily="34" charset="0"/>
              </a:rPr>
              <a:t>* Анализ полной медицинской анкеты, возможность принятия на страхование и определение условий договора в отношении данного клиента осуществляется сотрудниками </a:t>
            </a:r>
            <a:r>
              <a:rPr lang="ru-RU" altLang="ru-RU" sz="1000" b="1">
                <a:solidFill>
                  <a:srgbClr val="808080"/>
                </a:solidFill>
                <a:latin typeface="Verdana" panose="020B0604030504040204" pitchFamily="34" charset="0"/>
              </a:rPr>
              <a:t>Страховой компании. </a:t>
            </a:r>
          </a:p>
        </p:txBody>
      </p:sp>
      <p:pic>
        <p:nvPicPr>
          <p:cNvPr id="68622"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59964" y="234950"/>
            <a:ext cx="53022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3" name="Номер слайда 3"/>
          <p:cNvSpPr>
            <a:spLocks noGrp="1"/>
          </p:cNvSpPr>
          <p:nvPr>
            <p:ph type="sldNum" sz="quarter" idx="12"/>
          </p:nvPr>
        </p:nvSpPr>
        <p:spPr bwMode="auto">
          <a:xfrm>
            <a:off x="10102851" y="6651626"/>
            <a:ext cx="37147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r>
              <a:rPr lang="ru-RU" altLang="ru-RU" sz="1200">
                <a:solidFill>
                  <a:srgbClr val="0C0C0C"/>
                </a:solidFill>
                <a:latin typeface="Arial" panose="020B0604020202020204" pitchFamily="34" charset="0"/>
              </a:rPr>
              <a:t>25</a:t>
            </a:r>
          </a:p>
        </p:txBody>
      </p:sp>
    </p:spTree>
    <p:extLst>
      <p:ext uri="{BB962C8B-B14F-4D97-AF65-F5344CB8AC3E}">
        <p14:creationId xmlns:p14="http://schemas.microsoft.com/office/powerpoint/2010/main" val="526764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spretty.ru/wp-content/uploads/2013/11/white-paper-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68610" name="Rectangle 9"/>
          <p:cNvSpPr>
            <a:spLocks noChangeArrowheads="1"/>
          </p:cNvSpPr>
          <p:nvPr/>
        </p:nvSpPr>
        <p:spPr bwMode="auto">
          <a:xfrm>
            <a:off x="5159376" y="2459039"/>
            <a:ext cx="5184775"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746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ru-RU" altLang="ru-RU" sz="2200" i="1" dirty="0">
                <a:solidFill>
                  <a:schemeClr val="accent1">
                    <a:lumMod val="75000"/>
                  </a:schemeClr>
                </a:solidFill>
                <a:latin typeface="Arial" panose="020B0604020202020204" pitchFamily="34" charset="0"/>
              </a:rPr>
              <a:t>Мы не ограничиваемся </a:t>
            </a:r>
            <a:r>
              <a:rPr lang="en-US" altLang="ru-RU" sz="2200" i="1" dirty="0">
                <a:solidFill>
                  <a:schemeClr val="accent1">
                    <a:lumMod val="75000"/>
                  </a:schemeClr>
                </a:solidFill>
                <a:latin typeface="Arial" panose="020B0604020202020204" pitchFamily="34" charset="0"/>
              </a:rPr>
              <a:t/>
            </a:r>
            <a:br>
              <a:rPr lang="en-US" altLang="ru-RU" sz="2200" i="1" dirty="0">
                <a:solidFill>
                  <a:schemeClr val="accent1">
                    <a:lumMod val="75000"/>
                  </a:schemeClr>
                </a:solidFill>
                <a:latin typeface="Arial" panose="020B0604020202020204" pitchFamily="34" charset="0"/>
              </a:rPr>
            </a:br>
            <a:r>
              <a:rPr lang="ru-RU" altLang="ru-RU" sz="2200" i="1" dirty="0">
                <a:solidFill>
                  <a:schemeClr val="accent1">
                    <a:lumMod val="75000"/>
                  </a:schemeClr>
                </a:solidFill>
                <a:latin typeface="Arial" panose="020B0604020202020204" pitchFamily="34" charset="0"/>
              </a:rPr>
              <a:t>пожеланиями крепкого здоровья. </a:t>
            </a:r>
            <a:r>
              <a:rPr lang="en-US" altLang="ru-RU" sz="2200" i="1" dirty="0">
                <a:solidFill>
                  <a:schemeClr val="accent1">
                    <a:lumMod val="75000"/>
                  </a:schemeClr>
                </a:solidFill>
                <a:latin typeface="Arial" panose="020B0604020202020204" pitchFamily="34" charset="0"/>
              </a:rPr>
              <a:t/>
            </a:r>
            <a:br>
              <a:rPr lang="en-US" altLang="ru-RU" sz="2200" i="1" dirty="0">
                <a:solidFill>
                  <a:schemeClr val="accent1">
                    <a:lumMod val="75000"/>
                  </a:schemeClr>
                </a:solidFill>
                <a:latin typeface="Arial" panose="020B0604020202020204" pitchFamily="34" charset="0"/>
              </a:rPr>
            </a:br>
            <a:endParaRPr lang="ru-RU" altLang="ru-RU" sz="2200" i="1" dirty="0">
              <a:solidFill>
                <a:schemeClr val="accent1">
                  <a:lumMod val="75000"/>
                </a:schemeClr>
              </a:solidFill>
              <a:latin typeface="Arial" panose="020B0604020202020204" pitchFamily="34" charset="0"/>
            </a:endParaRPr>
          </a:p>
          <a:p>
            <a:pPr algn="r" eaLnBrk="1" hangingPunct="1">
              <a:lnSpc>
                <a:spcPct val="100000"/>
              </a:lnSpc>
              <a:spcBef>
                <a:spcPct val="0"/>
              </a:spcBef>
              <a:buFontTx/>
              <a:buNone/>
              <a:defRPr/>
            </a:pPr>
            <a:r>
              <a:rPr lang="ru-RU" altLang="ru-RU" sz="2200" i="1" dirty="0">
                <a:solidFill>
                  <a:schemeClr val="accent1">
                    <a:lumMod val="75000"/>
                  </a:schemeClr>
                </a:solidFill>
                <a:latin typeface="Arial" panose="020B0604020202020204" pitchFamily="34" charset="0"/>
              </a:rPr>
              <a:t>Мы предлагаем вам эффективный путь экономии ваших средств и сохранения вашего здоровья – корпоративный полис добровольного медицинского страхования !</a:t>
            </a:r>
          </a:p>
        </p:txBody>
      </p:sp>
      <p:sp>
        <p:nvSpPr>
          <p:cNvPr id="69635" name="Rectangle 10"/>
          <p:cNvSpPr>
            <a:spLocks noChangeArrowheads="1"/>
          </p:cNvSpPr>
          <p:nvPr/>
        </p:nvSpPr>
        <p:spPr bwMode="auto">
          <a:xfrm>
            <a:off x="1992313" y="544512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800">
                <a:latin typeface="Arial" panose="020B0604020202020204" pitchFamily="34" charset="0"/>
              </a:rPr>
              <a:t>Благодарю за внимание!</a:t>
            </a:r>
          </a:p>
          <a:p>
            <a:pPr eaLnBrk="1" hangingPunct="1">
              <a:lnSpc>
                <a:spcPct val="100000"/>
              </a:lnSpc>
              <a:spcBef>
                <a:spcPct val="0"/>
              </a:spcBef>
              <a:buFontTx/>
              <a:buNone/>
            </a:pPr>
            <a:r>
              <a:rPr lang="ru-RU" altLang="ru-RU" sz="1800">
                <a:latin typeface="Arial" panose="020B0604020202020204" pitchFamily="34" charset="0"/>
              </a:rPr>
              <a:t>Москва, Ленинский проспект, 42</a:t>
            </a:r>
          </a:p>
          <a:p>
            <a:pPr eaLnBrk="1" hangingPunct="1">
              <a:lnSpc>
                <a:spcPct val="100000"/>
              </a:lnSpc>
              <a:spcBef>
                <a:spcPct val="0"/>
              </a:spcBef>
              <a:buFontTx/>
              <a:buNone/>
            </a:pPr>
            <a:r>
              <a:rPr lang="ru-RU" altLang="ru-RU" sz="1800">
                <a:latin typeface="Arial" panose="020B0604020202020204" pitchFamily="34" charset="0"/>
              </a:rPr>
              <a:t>тел. (495)</a:t>
            </a:r>
            <a:r>
              <a:rPr lang="en-US" altLang="ru-RU" sz="1800">
                <a:latin typeface="Arial" panose="020B0604020202020204" pitchFamily="34" charset="0"/>
              </a:rPr>
              <a:t> </a:t>
            </a:r>
            <a:r>
              <a:rPr lang="ru-RU" altLang="ru-RU" sz="1800">
                <a:latin typeface="Arial" panose="020B0604020202020204" pitchFamily="34" charset="0"/>
              </a:rPr>
              <a:t>938-8777</a:t>
            </a:r>
            <a:r>
              <a:rPr lang="en-US" altLang="ru-RU" sz="1800">
                <a:latin typeface="Arial" panose="020B0604020202020204" pitchFamily="34" charset="0"/>
              </a:rPr>
              <a:t> </a:t>
            </a:r>
            <a:r>
              <a:rPr lang="ru-RU" altLang="ru-RU" sz="1800">
                <a:latin typeface="Arial" panose="020B0604020202020204" pitchFamily="34" charset="0"/>
              </a:rPr>
              <a:t>факс (495) 938-6815</a:t>
            </a:r>
          </a:p>
          <a:p>
            <a:pPr eaLnBrk="1" hangingPunct="1">
              <a:lnSpc>
                <a:spcPct val="100000"/>
              </a:lnSpc>
              <a:spcBef>
                <a:spcPct val="0"/>
              </a:spcBef>
              <a:buFontTx/>
              <a:buNone/>
            </a:pPr>
            <a:r>
              <a:rPr lang="en-US" altLang="ru-RU" sz="1800">
                <a:latin typeface="Arial" panose="020B0604020202020204" pitchFamily="34" charset="0"/>
              </a:rPr>
              <a:t>eduprof@spectrnet.ru</a:t>
            </a:r>
            <a:r>
              <a:rPr lang="ru-RU" altLang="ru-RU" sz="1800">
                <a:latin typeface="Arial" panose="020B0604020202020204" pitchFamily="34" charset="0"/>
              </a:rPr>
              <a:t>, </a:t>
            </a:r>
            <a:r>
              <a:rPr lang="en-US" altLang="ru-RU" sz="1800">
                <a:latin typeface="Arial" panose="020B0604020202020204" pitchFamily="34" charset="0"/>
              </a:rPr>
              <a:t> www.eseur.ru</a:t>
            </a:r>
            <a:endParaRPr lang="ru-RU" altLang="ru-RU" sz="1800">
              <a:latin typeface="Arial" panose="020B0604020202020204" pitchFamily="34" charset="0"/>
            </a:endParaRPr>
          </a:p>
        </p:txBody>
      </p:sp>
      <p:pic>
        <p:nvPicPr>
          <p:cNvPr id="6963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6451" y="404813"/>
            <a:ext cx="5365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7851" y="260350"/>
            <a:ext cx="390207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Номер слайда 3"/>
          <p:cNvSpPr>
            <a:spLocks noGrp="1"/>
          </p:cNvSpPr>
          <p:nvPr>
            <p:ph type="sldNum" sz="quarter" idx="10"/>
          </p:nvPr>
        </p:nvSpPr>
        <p:spPr bwMode="auto">
          <a:xfrm>
            <a:off x="10047289" y="6553201"/>
            <a:ext cx="37147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hangingPunct="0">
              <a:lnSpc>
                <a:spcPct val="100000"/>
              </a:lnSpc>
              <a:spcBef>
                <a:spcPct val="0"/>
              </a:spcBef>
              <a:buFontTx/>
              <a:buNone/>
            </a:pPr>
            <a:r>
              <a:rPr lang="ru-RU" altLang="ru-RU" sz="1200">
                <a:solidFill>
                  <a:srgbClr val="0C0C0C"/>
                </a:solidFill>
                <a:latin typeface="Arial" panose="020B0604020202020204" pitchFamily="34" charset="0"/>
              </a:rPr>
              <a:t>26</a:t>
            </a:r>
          </a:p>
        </p:txBody>
      </p:sp>
    </p:spTree>
    <p:extLst>
      <p:ext uri="{BB962C8B-B14F-4D97-AF65-F5344CB8AC3E}">
        <p14:creationId xmlns:p14="http://schemas.microsoft.com/office/powerpoint/2010/main" val="409345353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2" descr="http://dspretty.ru/wp-content/uploads/2013/11/white-paper-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38914" name="Rectangle 2"/>
          <p:cNvSpPr>
            <a:spLocks noGrp="1" noChangeArrowheads="1"/>
          </p:cNvSpPr>
          <p:nvPr>
            <p:ph type="title"/>
          </p:nvPr>
        </p:nvSpPr>
        <p:spPr>
          <a:xfrm>
            <a:off x="1874839" y="163513"/>
            <a:ext cx="8112125" cy="609600"/>
          </a:xfrm>
        </p:spPr>
        <p:txBody>
          <a:bodyPr/>
          <a:lstStyle/>
          <a:p>
            <a:pPr eaLnBrk="1" hangingPunct="1"/>
            <a:r>
              <a:rPr lang="ru-RU" altLang="ru-RU" sz="2400">
                <a:solidFill>
                  <a:srgbClr val="0A50A0"/>
                </a:solidFill>
              </a:rPr>
              <a:t>МОЖЕТ</a:t>
            </a:r>
            <a:r>
              <a:rPr lang="ru-RU" altLang="ru-RU" sz="2400" b="1">
                <a:solidFill>
                  <a:schemeClr val="accent2"/>
                </a:solidFill>
              </a:rPr>
              <a:t> </a:t>
            </a:r>
            <a:r>
              <a:rPr lang="ru-RU" altLang="ru-RU" sz="2400">
                <a:solidFill>
                  <a:srgbClr val="0A50A0"/>
                </a:solidFill>
              </a:rPr>
              <a:t>ЛИ</a:t>
            </a:r>
            <a:r>
              <a:rPr lang="ru-RU" altLang="ru-RU" sz="2400" b="1">
                <a:solidFill>
                  <a:schemeClr val="accent2"/>
                </a:solidFill>
              </a:rPr>
              <a:t> </a:t>
            </a:r>
            <a:r>
              <a:rPr lang="ru-RU" altLang="ru-RU" sz="2400">
                <a:solidFill>
                  <a:srgbClr val="0A50A0"/>
                </a:solidFill>
              </a:rPr>
              <a:t>РЕШИТЬ</a:t>
            </a:r>
            <a:r>
              <a:rPr lang="ru-RU" altLang="ru-RU" sz="2400" b="1">
                <a:solidFill>
                  <a:schemeClr val="accent2"/>
                </a:solidFill>
              </a:rPr>
              <a:t> </a:t>
            </a:r>
            <a:r>
              <a:rPr lang="ru-RU" altLang="ru-RU" sz="2400">
                <a:solidFill>
                  <a:srgbClr val="0A50A0"/>
                </a:solidFill>
              </a:rPr>
              <a:t>ВСЕ</a:t>
            </a:r>
            <a:r>
              <a:rPr lang="ru-RU" altLang="ru-RU" sz="2400" b="1">
                <a:solidFill>
                  <a:schemeClr val="accent2"/>
                </a:solidFill>
              </a:rPr>
              <a:t> </a:t>
            </a:r>
            <a:r>
              <a:rPr lang="ru-RU" altLang="ru-RU" sz="2400">
                <a:solidFill>
                  <a:srgbClr val="0A50A0"/>
                </a:solidFill>
              </a:rPr>
              <a:t>НАШИ</a:t>
            </a:r>
            <a:r>
              <a:rPr lang="ru-RU" altLang="ru-RU" sz="2400" b="1">
                <a:solidFill>
                  <a:schemeClr val="accent2"/>
                </a:solidFill>
              </a:rPr>
              <a:t> </a:t>
            </a:r>
            <a:r>
              <a:rPr lang="ru-RU" altLang="ru-RU" sz="2400">
                <a:solidFill>
                  <a:srgbClr val="0A50A0"/>
                </a:solidFill>
              </a:rPr>
              <a:t>ПРОБЛЕМЫ</a:t>
            </a:r>
            <a:r>
              <a:rPr lang="ru-RU" altLang="ru-RU" sz="2400" b="1">
                <a:solidFill>
                  <a:schemeClr val="accent2"/>
                </a:solidFill>
              </a:rPr>
              <a:t> </a:t>
            </a:r>
            <a:r>
              <a:rPr lang="ru-RU" altLang="ru-RU" sz="2400">
                <a:solidFill>
                  <a:srgbClr val="0A50A0"/>
                </a:solidFill>
              </a:rPr>
              <a:t>ОМС?</a:t>
            </a:r>
            <a:endParaRPr lang="en-US" altLang="ru-RU" sz="2400">
              <a:solidFill>
                <a:srgbClr val="0A50A0"/>
              </a:solidFill>
            </a:endParaRPr>
          </a:p>
        </p:txBody>
      </p:sp>
      <p:sp>
        <p:nvSpPr>
          <p:cNvPr id="38915" name="Rectangle 6"/>
          <p:cNvSpPr>
            <a:spLocks noChangeArrowheads="1"/>
          </p:cNvSpPr>
          <p:nvPr/>
        </p:nvSpPr>
        <p:spPr bwMode="auto">
          <a:xfrm>
            <a:off x="1524000" y="3895725"/>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600" tIns="46800" rIns="93600" bIns="46800"/>
          <a:lstStyle>
            <a:lvl1pPr marL="190500" indent="-1905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20000"/>
              </a:spcBef>
              <a:buClr>
                <a:srgbClr val="FF6600"/>
              </a:buClr>
              <a:buFont typeface="Wingdings" panose="05000000000000000000" pitchFamily="2" charset="2"/>
              <a:buChar char="§"/>
            </a:pPr>
            <a:r>
              <a:rPr lang="ru-RU" altLang="ru-RU" sz="1600">
                <a:solidFill>
                  <a:srgbClr val="000000"/>
                </a:solidFill>
                <a:latin typeface="Verdana" panose="020B0604030504040204" pitchFamily="34" charset="0"/>
              </a:rPr>
              <a:t>очереди в регистратуру надо занимать с 6 утра.</a:t>
            </a:r>
          </a:p>
          <a:p>
            <a:pPr algn="ctr">
              <a:spcBef>
                <a:spcPct val="20000"/>
              </a:spcBef>
              <a:buClr>
                <a:srgbClr val="FF6600"/>
              </a:buClr>
              <a:buFont typeface="Wingdings" panose="05000000000000000000" pitchFamily="2" charset="2"/>
              <a:buChar char="§"/>
            </a:pPr>
            <a:r>
              <a:rPr lang="ru-RU" altLang="ru-RU" sz="1600">
                <a:solidFill>
                  <a:srgbClr val="000000"/>
                </a:solidFill>
                <a:latin typeface="Verdana" panose="020B0604030504040204" pitchFamily="34" charset="0"/>
              </a:rPr>
              <a:t>запись к специалистам в поликлинику на несколько недель вперед</a:t>
            </a:r>
          </a:p>
          <a:p>
            <a:pPr algn="ctr">
              <a:spcBef>
                <a:spcPct val="20000"/>
              </a:spcBef>
              <a:buClr>
                <a:srgbClr val="FF6600"/>
              </a:buClr>
              <a:buFont typeface="Wingdings" panose="05000000000000000000" pitchFamily="2" charset="2"/>
              <a:buChar char="§"/>
            </a:pPr>
            <a:r>
              <a:rPr lang="ru-RU" altLang="ru-RU" sz="1600">
                <a:solidFill>
                  <a:srgbClr val="000000"/>
                </a:solidFill>
                <a:latin typeface="Verdana" panose="020B0604030504040204" pitchFamily="34" charset="0"/>
              </a:rPr>
              <a:t>необходимое медицинское оборудование и/или специалисты отсутствуют  </a:t>
            </a:r>
          </a:p>
          <a:p>
            <a:pPr algn="ctr">
              <a:spcBef>
                <a:spcPct val="20000"/>
              </a:spcBef>
              <a:buClr>
                <a:srgbClr val="FF6600"/>
              </a:buClr>
              <a:buFont typeface="Wingdings" panose="05000000000000000000" pitchFamily="2" charset="2"/>
              <a:buChar char="§"/>
            </a:pPr>
            <a:r>
              <a:rPr lang="ru-RU" altLang="ru-RU" sz="1600">
                <a:solidFill>
                  <a:srgbClr val="000000"/>
                </a:solidFill>
                <a:latin typeface="Verdana" panose="020B0604030504040204" pitchFamily="34" charset="0"/>
              </a:rPr>
              <a:t>получение направления на плановую операцию требует огромных усилий </a:t>
            </a:r>
            <a:endParaRPr lang="en-US" altLang="ru-RU" sz="1600">
              <a:solidFill>
                <a:srgbClr val="000000"/>
              </a:solidFill>
              <a:latin typeface="Verdana" panose="020B0604030504040204" pitchFamily="34" charset="0"/>
            </a:endParaRPr>
          </a:p>
        </p:txBody>
      </p:sp>
      <p:sp>
        <p:nvSpPr>
          <p:cNvPr id="38916" name="AutoShape 12"/>
          <p:cNvSpPr>
            <a:spLocks noChangeArrowheads="1"/>
          </p:cNvSpPr>
          <p:nvPr/>
        </p:nvSpPr>
        <p:spPr bwMode="auto">
          <a:xfrm rot="10800000">
            <a:off x="3957639" y="5111751"/>
            <a:ext cx="3921125" cy="360363"/>
          </a:xfrm>
          <a:prstGeom prst="triangle">
            <a:avLst>
              <a:gd name="adj" fmla="val 49995"/>
            </a:avLst>
          </a:prstGeom>
          <a:solidFill>
            <a:srgbClr val="FF0000">
              <a:alpha val="50195"/>
            </a:srgbClr>
          </a:solidFill>
          <a:ln w="9525">
            <a:solidFill>
              <a:srgbClr val="C0C0C0"/>
            </a:solidFill>
            <a:miter lim="800000"/>
            <a:headEnd/>
            <a:tailEnd/>
          </a:ln>
        </p:spPr>
        <p:txBody>
          <a:bodyPr wrap="none" lIns="93600" tIns="46800" rIns="93600" bIns="46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35000"/>
              </a:spcBef>
              <a:buFontTx/>
              <a:buNone/>
            </a:pPr>
            <a:endParaRPr lang="ru-RU" altLang="ru-RU" sz="1200">
              <a:solidFill>
                <a:srgbClr val="FFFFFF"/>
              </a:solidFill>
              <a:latin typeface="Verdana" panose="020B0604030504040204" pitchFamily="34" charset="0"/>
            </a:endParaRPr>
          </a:p>
        </p:txBody>
      </p:sp>
      <p:pic>
        <p:nvPicPr>
          <p:cNvPr id="38917" name="Picture 17" descr="регистратур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513" y="819151"/>
            <a:ext cx="360045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21"/>
          <p:cNvSpPr>
            <a:spLocks noChangeArrowheads="1"/>
          </p:cNvSpPr>
          <p:nvPr/>
        </p:nvSpPr>
        <p:spPr bwMode="auto">
          <a:xfrm>
            <a:off x="1727200" y="1036638"/>
            <a:ext cx="4008438"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spcAft>
                <a:spcPct val="50000"/>
              </a:spcAft>
              <a:buFontTx/>
              <a:buNone/>
            </a:pPr>
            <a:r>
              <a:rPr lang="ru-RU" altLang="ru-RU" sz="1500" b="1">
                <a:solidFill>
                  <a:srgbClr val="0A50A0"/>
                </a:solidFill>
                <a:latin typeface="Verdana" panose="020B0604030504040204" pitchFamily="34" charset="0"/>
              </a:rPr>
              <a:t>Государственная скорая помощь,</a:t>
            </a:r>
          </a:p>
          <a:p>
            <a:pPr algn="ctr">
              <a:lnSpc>
                <a:spcPct val="100000"/>
              </a:lnSpc>
              <a:spcBef>
                <a:spcPct val="0"/>
              </a:spcBef>
              <a:spcAft>
                <a:spcPct val="50000"/>
              </a:spcAft>
              <a:buFontTx/>
              <a:buNone/>
            </a:pPr>
            <a:r>
              <a:rPr lang="ru-RU" altLang="ru-RU" sz="1500" b="1">
                <a:solidFill>
                  <a:srgbClr val="0A50A0"/>
                </a:solidFill>
                <a:latin typeface="Verdana" panose="020B0604030504040204" pitchFamily="34" charset="0"/>
              </a:rPr>
              <a:t>районная поликлиника и </a:t>
            </a:r>
          </a:p>
          <a:p>
            <a:pPr algn="ctr">
              <a:lnSpc>
                <a:spcPct val="100000"/>
              </a:lnSpc>
              <a:spcBef>
                <a:spcPct val="0"/>
              </a:spcBef>
              <a:spcAft>
                <a:spcPct val="50000"/>
              </a:spcAft>
              <a:buFontTx/>
              <a:buNone/>
            </a:pPr>
            <a:r>
              <a:rPr lang="ru-RU" altLang="ru-RU" sz="1500" b="1">
                <a:solidFill>
                  <a:srgbClr val="0A50A0"/>
                </a:solidFill>
                <a:latin typeface="Verdana" panose="020B0604030504040204" pitchFamily="34" charset="0"/>
              </a:rPr>
              <a:t>городской стационар </a:t>
            </a:r>
          </a:p>
          <a:p>
            <a:pPr algn="ctr">
              <a:lnSpc>
                <a:spcPct val="100000"/>
              </a:lnSpc>
              <a:spcBef>
                <a:spcPct val="0"/>
              </a:spcBef>
              <a:spcAft>
                <a:spcPct val="50000"/>
              </a:spcAft>
              <a:buFontTx/>
              <a:buNone/>
            </a:pPr>
            <a:r>
              <a:rPr lang="ru-RU" altLang="ru-RU" sz="1500" b="1">
                <a:solidFill>
                  <a:srgbClr val="0A50A0"/>
                </a:solidFill>
                <a:latin typeface="Verdana" panose="020B0604030504040204" pitchFamily="34" charset="0"/>
              </a:rPr>
              <a:t>работают бесплатно</a:t>
            </a:r>
          </a:p>
        </p:txBody>
      </p:sp>
      <p:sp>
        <p:nvSpPr>
          <p:cNvPr id="38919" name="Rectangle 22"/>
          <p:cNvSpPr>
            <a:spLocks noChangeArrowheads="1"/>
          </p:cNvSpPr>
          <p:nvPr/>
        </p:nvSpPr>
        <p:spPr bwMode="auto">
          <a:xfrm>
            <a:off x="3756025" y="5426076"/>
            <a:ext cx="45910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1600" b="1">
                <a:solidFill>
                  <a:srgbClr val="0A50A0"/>
                </a:solidFill>
                <a:latin typeface="Verdana" panose="020B0604030504040204" pitchFamily="34" charset="0"/>
              </a:rPr>
              <a:t>Если Вы хотите получить</a:t>
            </a:r>
          </a:p>
          <a:p>
            <a:pPr algn="ctr">
              <a:lnSpc>
                <a:spcPct val="100000"/>
              </a:lnSpc>
              <a:spcBef>
                <a:spcPct val="0"/>
              </a:spcBef>
              <a:buFontTx/>
              <a:buNone/>
            </a:pPr>
            <a:r>
              <a:rPr lang="ru-RU" altLang="ru-RU" sz="1600" b="1">
                <a:solidFill>
                  <a:srgbClr val="0A50A0"/>
                </a:solidFill>
                <a:latin typeface="Verdana" panose="020B0604030504040204" pitchFamily="34" charset="0"/>
              </a:rPr>
              <a:t>быструю и качественную помощь, </a:t>
            </a:r>
          </a:p>
          <a:p>
            <a:pPr algn="ctr">
              <a:lnSpc>
                <a:spcPct val="100000"/>
              </a:lnSpc>
              <a:spcBef>
                <a:spcPct val="0"/>
              </a:spcBef>
              <a:buFontTx/>
              <a:buNone/>
            </a:pPr>
            <a:r>
              <a:rPr lang="ru-RU" altLang="ru-RU" sz="1600" b="1">
                <a:solidFill>
                  <a:srgbClr val="0A50A0"/>
                </a:solidFill>
                <a:latin typeface="Verdana" panose="020B0604030504040204" pitchFamily="34" charset="0"/>
              </a:rPr>
              <a:t>Вам придется платить</a:t>
            </a:r>
            <a:endParaRPr lang="en-US" altLang="ru-RU" sz="1600" b="1">
              <a:solidFill>
                <a:srgbClr val="0A50A0"/>
              </a:solidFill>
              <a:latin typeface="Verdana" panose="020B0604030504040204" pitchFamily="34" charset="0"/>
            </a:endParaRPr>
          </a:p>
          <a:p>
            <a:pPr algn="ctr">
              <a:lnSpc>
                <a:spcPct val="100000"/>
              </a:lnSpc>
              <a:spcBef>
                <a:spcPct val="0"/>
              </a:spcBef>
              <a:buFontTx/>
              <a:buNone/>
            </a:pPr>
            <a:endParaRPr lang="en-US" altLang="ru-RU" sz="1600" b="1">
              <a:solidFill>
                <a:srgbClr val="0A50A0"/>
              </a:solidFill>
              <a:latin typeface="Verdana" panose="020B0604030504040204" pitchFamily="34" charset="0"/>
            </a:endParaRPr>
          </a:p>
        </p:txBody>
      </p:sp>
      <p:sp>
        <p:nvSpPr>
          <p:cNvPr id="38920" name="Rectangle 23"/>
          <p:cNvSpPr>
            <a:spLocks noChangeArrowheads="1"/>
          </p:cNvSpPr>
          <p:nvPr/>
        </p:nvSpPr>
        <p:spPr bwMode="auto">
          <a:xfrm>
            <a:off x="2755901" y="2581275"/>
            <a:ext cx="1372789"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lIns="90000" tIns="46800" rIns="90000" bIns="46800">
            <a:spAutoFit/>
          </a:bodyPr>
          <a:lstStyle>
            <a:lvl1pPr marL="5429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35000"/>
              </a:spcBef>
              <a:buFontTx/>
              <a:buNone/>
            </a:pPr>
            <a:r>
              <a:rPr lang="ru-RU" altLang="ru-RU" sz="2400" b="1">
                <a:solidFill>
                  <a:srgbClr val="FF0000"/>
                </a:solidFill>
                <a:latin typeface="Verdana" panose="020B0604030504040204" pitchFamily="34" charset="0"/>
              </a:rPr>
              <a:t>НО!</a:t>
            </a:r>
          </a:p>
        </p:txBody>
      </p:sp>
      <p:sp>
        <p:nvSpPr>
          <p:cNvPr id="38921" name="Rectangle 24"/>
          <p:cNvSpPr>
            <a:spLocks noChangeArrowheads="1"/>
          </p:cNvSpPr>
          <p:nvPr/>
        </p:nvSpPr>
        <p:spPr bwMode="auto">
          <a:xfrm>
            <a:off x="2768600" y="3228975"/>
            <a:ext cx="62992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Lst>
        </p:spPr>
        <p:txBody>
          <a:bodyPr wrap="none" lIns="90000" tIns="46800" rIns="90000" bIns="46800">
            <a:spAutoFit/>
          </a:bodyPr>
          <a:lstStyle>
            <a:lvl1pPr marL="5429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35000"/>
              </a:spcBef>
              <a:buFontTx/>
              <a:buNone/>
            </a:pPr>
            <a:r>
              <a:rPr lang="ru-RU" altLang="ru-RU" sz="1600" b="1" u="sng">
                <a:solidFill>
                  <a:srgbClr val="000000"/>
                </a:solidFill>
                <a:latin typeface="Verdana" panose="020B0604030504040204" pitchFamily="34" charset="0"/>
              </a:rPr>
              <a:t>Недостаточное финансирование системы ОМС</a:t>
            </a:r>
            <a:r>
              <a:rPr lang="ru-RU" altLang="ru-RU" sz="1600">
                <a:solidFill>
                  <a:srgbClr val="000000"/>
                </a:solidFill>
                <a:latin typeface="Verdana" panose="020B0604030504040204" pitchFamily="34" charset="0"/>
              </a:rPr>
              <a:t> </a:t>
            </a:r>
          </a:p>
          <a:p>
            <a:pPr algn="ctr">
              <a:lnSpc>
                <a:spcPct val="100000"/>
              </a:lnSpc>
              <a:spcBef>
                <a:spcPct val="35000"/>
              </a:spcBef>
              <a:buFontTx/>
              <a:buNone/>
            </a:pPr>
            <a:r>
              <a:rPr lang="ru-RU" altLang="ru-RU" sz="1600">
                <a:solidFill>
                  <a:srgbClr val="000000"/>
                </a:solidFill>
                <a:latin typeface="Verdana" panose="020B0604030504040204" pitchFamily="34" charset="0"/>
              </a:rPr>
              <a:t>зачастую приводит к тому, что:</a:t>
            </a:r>
          </a:p>
        </p:txBody>
      </p:sp>
      <p:pic>
        <p:nvPicPr>
          <p:cNvPr id="38922" name="Рисунок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25" y="163513"/>
            <a:ext cx="61214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Номер слайда 3"/>
          <p:cNvSpPr>
            <a:spLocks noGrp="1"/>
          </p:cNvSpPr>
          <p:nvPr>
            <p:ph type="sldNum" sz="quarter" idx="12"/>
          </p:nvPr>
        </p:nvSpPr>
        <p:spPr bwMode="auto">
          <a:xfrm>
            <a:off x="10004426" y="6524626"/>
            <a:ext cx="37147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r>
              <a:rPr lang="ru-RU" altLang="ru-RU" sz="1200">
                <a:solidFill>
                  <a:srgbClr val="0C0C0C"/>
                </a:solidFill>
                <a:latin typeface="Arial" panose="020B0604020202020204" pitchFamily="34" charset="0"/>
              </a:rPr>
              <a:t>3</a:t>
            </a:r>
          </a:p>
          <a:p>
            <a:pPr algn="l">
              <a:lnSpc>
                <a:spcPct val="100000"/>
              </a:lnSpc>
              <a:spcBef>
                <a:spcPct val="0"/>
              </a:spcBef>
              <a:buFontTx/>
              <a:buNone/>
            </a:pPr>
            <a:endParaRPr lang="ru-RU" altLang="ru-RU" sz="1200">
              <a:solidFill>
                <a:srgbClr val="0C0C0C"/>
              </a:solidFill>
              <a:latin typeface="Arial" panose="020B0604020202020204" pitchFamily="34" charset="0"/>
            </a:endParaRPr>
          </a:p>
        </p:txBody>
      </p:sp>
    </p:spTree>
    <p:extLst>
      <p:ext uri="{BB962C8B-B14F-4D97-AF65-F5344CB8AC3E}">
        <p14:creationId xmlns:p14="http://schemas.microsoft.com/office/powerpoint/2010/main" val="413832652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dspretty.ru/wp-content/uploads/2013/11/white-paper-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4"/>
          <p:cNvSpPr>
            <a:spLocks noGrp="1" noChangeArrowheads="1"/>
          </p:cNvSpPr>
          <p:nvPr>
            <p:ph type="title"/>
          </p:nvPr>
        </p:nvSpPr>
        <p:spPr>
          <a:xfrm>
            <a:off x="1981200" y="274639"/>
            <a:ext cx="5410200" cy="454025"/>
          </a:xfrm>
        </p:spPr>
        <p:txBody>
          <a:bodyPr anchor="t"/>
          <a:lstStyle/>
          <a:p>
            <a:pPr eaLnBrk="1" hangingPunct="1"/>
            <a:r>
              <a:rPr lang="ru-RU" altLang="ru-RU" sz="2400">
                <a:solidFill>
                  <a:srgbClr val="0A50A0"/>
                </a:solidFill>
              </a:rPr>
              <a:t>ОСОБЕННОСТИ ПЛАТНОЙ МЕДИЦИНЫ</a:t>
            </a:r>
            <a:endParaRPr lang="en-US" altLang="ru-RU" sz="2400">
              <a:solidFill>
                <a:srgbClr val="0A50A0"/>
              </a:solidFill>
            </a:endParaRPr>
          </a:p>
        </p:txBody>
      </p:sp>
      <p:pic>
        <p:nvPicPr>
          <p:cNvPr id="39939" name="Picture 5" descr="medmaf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800" y="908050"/>
            <a:ext cx="31496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8"/>
          <p:cNvSpPr txBox="1">
            <a:spLocks noChangeArrowheads="1"/>
          </p:cNvSpPr>
          <p:nvPr/>
        </p:nvSpPr>
        <p:spPr bwMode="auto">
          <a:xfrm>
            <a:off x="5105400" y="1268413"/>
            <a:ext cx="5310188" cy="1270000"/>
          </a:xfrm>
          <a:prstGeom prst="rect">
            <a:avLst/>
          </a:prstGeom>
          <a:noFill/>
          <a:ln w="9525">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29600" tIns="82800" rIns="129600" bIns="828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Clr>
                <a:schemeClr val="folHlink"/>
              </a:buClr>
              <a:buSzPct val="75000"/>
              <a:buFont typeface="Verdana" panose="020B0604030504040204" pitchFamily="34" charset="0"/>
              <a:buNone/>
            </a:pPr>
            <a:r>
              <a:rPr lang="ru-RU" altLang="ru-RU" sz="2400">
                <a:solidFill>
                  <a:srgbClr val="4D4D4D"/>
                </a:solidFill>
                <a:latin typeface="Verdana" panose="020B0604030504040204" pitchFamily="34" charset="0"/>
              </a:rPr>
              <a:t>Мы платим и рассчитываем на качественное медицинское обслуживание и внимание</a:t>
            </a:r>
            <a:endParaRPr lang="en-US" altLang="ru-RU" sz="2400">
              <a:solidFill>
                <a:srgbClr val="4D4D4D"/>
              </a:solidFill>
              <a:latin typeface="Verdana" panose="020B0604030504040204" pitchFamily="34" charset="0"/>
            </a:endParaRPr>
          </a:p>
        </p:txBody>
      </p:sp>
      <p:sp>
        <p:nvSpPr>
          <p:cNvPr id="39941" name="Text Box 9"/>
          <p:cNvSpPr txBox="1">
            <a:spLocks noChangeArrowheads="1"/>
          </p:cNvSpPr>
          <p:nvPr/>
        </p:nvSpPr>
        <p:spPr bwMode="auto">
          <a:xfrm>
            <a:off x="1841500" y="3519489"/>
            <a:ext cx="3937000" cy="1108075"/>
          </a:xfrm>
          <a:prstGeom prst="rect">
            <a:avLst/>
          </a:prstGeom>
          <a:noFill/>
          <a:ln w="9525">
            <a:solidFill>
              <a:schemeClr val="accent2"/>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29600" tIns="82800" rIns="129600" bIns="828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0000"/>
              </a:lnSpc>
              <a:spcBef>
                <a:spcPct val="20000"/>
              </a:spcBef>
              <a:buClr>
                <a:schemeClr val="folHlink"/>
              </a:buClr>
              <a:buSzPct val="75000"/>
              <a:buFont typeface="Verdana" panose="020B0604030504040204" pitchFamily="34" charset="0"/>
              <a:buNone/>
            </a:pPr>
            <a:r>
              <a:rPr lang="ru-RU" altLang="ru-RU" sz="1400">
                <a:solidFill>
                  <a:srgbClr val="5F5F5F"/>
                </a:solidFill>
                <a:latin typeface="Verdana" panose="020B0604030504040204" pitchFamily="34" charset="0"/>
              </a:rPr>
              <a:t>Человек остается один на один с врачом. </a:t>
            </a:r>
            <a:r>
              <a:rPr lang="ru-RU" altLang="ru-RU" sz="1400" b="1">
                <a:solidFill>
                  <a:srgbClr val="0A50A0"/>
                </a:solidFill>
                <a:latin typeface="Verdana" panose="020B0604030504040204" pitchFamily="34" charset="0"/>
              </a:rPr>
              <a:t>Уверены ли мы, что то, что с нами делают, ДЕЙСТВИТЕЛЬНО НАДО ДЕЛАТЬ?</a:t>
            </a:r>
            <a:endParaRPr lang="en-US" altLang="ru-RU" sz="1400" b="1">
              <a:solidFill>
                <a:srgbClr val="0A50A0"/>
              </a:solidFill>
              <a:latin typeface="Verdana" panose="020B0604030504040204" pitchFamily="34" charset="0"/>
            </a:endParaRPr>
          </a:p>
        </p:txBody>
      </p:sp>
      <p:sp>
        <p:nvSpPr>
          <p:cNvPr id="39942" name="Text Box 10"/>
          <p:cNvSpPr txBox="1">
            <a:spLocks noChangeArrowheads="1"/>
          </p:cNvSpPr>
          <p:nvPr/>
        </p:nvSpPr>
        <p:spPr bwMode="auto">
          <a:xfrm>
            <a:off x="1828800" y="4779964"/>
            <a:ext cx="3949700" cy="960437"/>
          </a:xfrm>
          <a:prstGeom prst="rect">
            <a:avLst/>
          </a:prstGeom>
          <a:noFill/>
          <a:ln w="9525">
            <a:solidFill>
              <a:schemeClr val="accent2"/>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29600" tIns="82800" rIns="129600" bIns="82800">
            <a:spAutoFit/>
          </a:bodyPr>
          <a:lstStyle>
            <a:lvl1pPr marL="193675" indent="-1936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0000"/>
              </a:lnSpc>
              <a:spcBef>
                <a:spcPct val="20000"/>
              </a:spcBef>
              <a:buClr>
                <a:srgbClr val="FF6600"/>
              </a:buClr>
              <a:buSzPct val="75000"/>
              <a:buFont typeface="Wingdings" panose="05000000000000000000" pitchFamily="2" charset="2"/>
              <a:buNone/>
            </a:pPr>
            <a:r>
              <a:rPr lang="ru-RU" altLang="ru-RU" sz="1400">
                <a:solidFill>
                  <a:srgbClr val="5F5F5F"/>
                </a:solidFill>
                <a:latin typeface="Verdana" panose="020B0604030504040204" pitchFamily="34" charset="0"/>
              </a:rPr>
              <a:t>Платные клиники зарабатывают</a:t>
            </a:r>
          </a:p>
          <a:p>
            <a:pPr eaLnBrk="1" hangingPunct="1">
              <a:lnSpc>
                <a:spcPct val="110000"/>
              </a:lnSpc>
              <a:spcBef>
                <a:spcPct val="20000"/>
              </a:spcBef>
              <a:buClr>
                <a:srgbClr val="FF6600"/>
              </a:buClr>
              <a:buSzPct val="75000"/>
              <a:buFont typeface="Wingdings" panose="05000000000000000000" pitchFamily="2" charset="2"/>
              <a:buNone/>
            </a:pPr>
            <a:r>
              <a:rPr lang="ru-RU" altLang="ru-RU" sz="1400">
                <a:solidFill>
                  <a:srgbClr val="5F5F5F"/>
                </a:solidFill>
                <a:latin typeface="Verdana" panose="020B0604030504040204" pitchFamily="34" charset="0"/>
              </a:rPr>
              <a:t>прибыль. </a:t>
            </a:r>
            <a:r>
              <a:rPr lang="ru-RU" altLang="ru-RU" sz="1400" b="1">
                <a:solidFill>
                  <a:srgbClr val="0A50A0"/>
                </a:solidFill>
                <a:latin typeface="Verdana" panose="020B0604030504040204" pitchFamily="34" charset="0"/>
              </a:rPr>
              <a:t>Мы НЕ МОЖЕМ проверить</a:t>
            </a:r>
          </a:p>
          <a:p>
            <a:pPr eaLnBrk="1" hangingPunct="1">
              <a:lnSpc>
                <a:spcPct val="110000"/>
              </a:lnSpc>
              <a:spcBef>
                <a:spcPct val="20000"/>
              </a:spcBef>
              <a:buClr>
                <a:srgbClr val="FF6600"/>
              </a:buClr>
              <a:buSzPct val="75000"/>
              <a:buFont typeface="Wingdings" panose="05000000000000000000" pitchFamily="2" charset="2"/>
              <a:buNone/>
            </a:pPr>
            <a:r>
              <a:rPr lang="ru-RU" altLang="ru-RU" sz="1400" b="1">
                <a:solidFill>
                  <a:srgbClr val="0A50A0"/>
                </a:solidFill>
                <a:latin typeface="Verdana" panose="020B0604030504040204" pitchFamily="34" charset="0"/>
              </a:rPr>
              <a:t>обоснованность цен</a:t>
            </a:r>
            <a:endParaRPr lang="en-US" altLang="ru-RU" sz="1400" b="1">
              <a:solidFill>
                <a:srgbClr val="0A50A0"/>
              </a:solidFill>
              <a:latin typeface="Verdana" panose="020B0604030504040204" pitchFamily="34" charset="0"/>
            </a:endParaRPr>
          </a:p>
        </p:txBody>
      </p:sp>
      <p:sp>
        <p:nvSpPr>
          <p:cNvPr id="39943" name="Text Box 11"/>
          <p:cNvSpPr txBox="1">
            <a:spLocks noChangeArrowheads="1"/>
          </p:cNvSpPr>
          <p:nvPr/>
        </p:nvSpPr>
        <p:spPr bwMode="auto">
          <a:xfrm>
            <a:off x="6546850" y="3519488"/>
            <a:ext cx="3911600" cy="1136650"/>
          </a:xfrm>
          <a:prstGeom prst="rect">
            <a:avLst/>
          </a:prstGeom>
          <a:noFill/>
          <a:ln w="9525">
            <a:solidFill>
              <a:schemeClr val="accent2"/>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29600" tIns="82800" rIns="129600" bIns="828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ru-RU" altLang="ru-RU" sz="1400">
                <a:solidFill>
                  <a:srgbClr val="5F5F5F"/>
                </a:solidFill>
                <a:latin typeface="Verdana" panose="020B0604030504040204" pitchFamily="34" charset="0"/>
              </a:rPr>
              <a:t>Мы оплачиваем КАЖДЫЙ ФАКТ ОБРАЩЕНИЯ ЗА МЕДИЦИНСКОЙ ПОМОЩЬЮ</a:t>
            </a:r>
          </a:p>
          <a:p>
            <a:pPr eaLnBrk="1" hangingPunct="1">
              <a:lnSpc>
                <a:spcPct val="100000"/>
              </a:lnSpc>
              <a:spcBef>
                <a:spcPct val="50000"/>
              </a:spcBef>
              <a:buFontTx/>
              <a:buNone/>
            </a:pPr>
            <a:r>
              <a:rPr lang="ru-RU" altLang="ru-RU" sz="1400" b="1">
                <a:solidFill>
                  <a:srgbClr val="0A50A0"/>
                </a:solidFill>
                <a:latin typeface="Verdana" panose="020B0604030504040204" pitchFamily="34" charset="0"/>
              </a:rPr>
              <a:t>«Набегает» значительная сумма</a:t>
            </a:r>
            <a:endParaRPr lang="en-US" altLang="ru-RU" sz="1400" b="1">
              <a:solidFill>
                <a:srgbClr val="0A50A0"/>
              </a:solidFill>
              <a:latin typeface="Verdana" panose="020B0604030504040204" pitchFamily="34" charset="0"/>
            </a:endParaRPr>
          </a:p>
        </p:txBody>
      </p:sp>
      <p:sp>
        <p:nvSpPr>
          <p:cNvPr id="39944" name="Text Box 12"/>
          <p:cNvSpPr txBox="1">
            <a:spLocks noChangeArrowheads="1"/>
          </p:cNvSpPr>
          <p:nvPr/>
        </p:nvSpPr>
        <p:spPr bwMode="auto">
          <a:xfrm>
            <a:off x="6546850" y="4779963"/>
            <a:ext cx="3930650" cy="963612"/>
          </a:xfrm>
          <a:prstGeom prst="rect">
            <a:avLst/>
          </a:prstGeom>
          <a:noFill/>
          <a:ln w="9525">
            <a:solidFill>
              <a:schemeClr val="accent2"/>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29600" tIns="82800" rIns="129600" bIns="82800">
            <a:spAutoFit/>
          </a:bodyPr>
          <a:lstStyle>
            <a:lvl1pPr marL="193675" indent="-1936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50000"/>
              </a:spcBef>
              <a:buFontTx/>
              <a:buNone/>
            </a:pPr>
            <a:r>
              <a:rPr lang="ru-RU" altLang="ru-RU" sz="1400">
                <a:solidFill>
                  <a:srgbClr val="4D4D4D"/>
                </a:solidFill>
                <a:latin typeface="Verdana" panose="020B0604030504040204" pitchFamily="34" charset="0"/>
              </a:rPr>
              <a:t>Мы </a:t>
            </a:r>
            <a:r>
              <a:rPr lang="ru-RU" altLang="ru-RU" sz="1400" b="1">
                <a:solidFill>
                  <a:srgbClr val="0A50A0"/>
                </a:solidFill>
                <a:latin typeface="Verdana" panose="020B0604030504040204" pitchFamily="34" charset="0"/>
              </a:rPr>
              <a:t>не можем проконтролировать</a:t>
            </a:r>
          </a:p>
          <a:p>
            <a:pPr eaLnBrk="1" hangingPunct="1">
              <a:spcBef>
                <a:spcPct val="50000"/>
              </a:spcBef>
              <a:buFontTx/>
              <a:buNone/>
            </a:pPr>
            <a:r>
              <a:rPr lang="ru-RU" altLang="ru-RU" sz="1400" b="1">
                <a:solidFill>
                  <a:srgbClr val="0A50A0"/>
                </a:solidFill>
                <a:latin typeface="Verdana" panose="020B0604030504040204" pitchFamily="34" charset="0"/>
              </a:rPr>
              <a:t>Качество </a:t>
            </a:r>
            <a:r>
              <a:rPr lang="ru-RU" altLang="ru-RU" sz="1400">
                <a:solidFill>
                  <a:srgbClr val="4D4D4D"/>
                </a:solidFill>
                <a:latin typeface="Verdana" panose="020B0604030504040204" pitchFamily="34" charset="0"/>
              </a:rPr>
              <a:t>оказываемой Нам услуги</a:t>
            </a:r>
          </a:p>
          <a:p>
            <a:pPr eaLnBrk="1" hangingPunct="1">
              <a:spcBef>
                <a:spcPct val="50000"/>
              </a:spcBef>
              <a:buFontTx/>
              <a:buNone/>
            </a:pPr>
            <a:endParaRPr lang="en-US" altLang="ru-RU" sz="1400">
              <a:solidFill>
                <a:srgbClr val="4D4D4D"/>
              </a:solidFill>
              <a:latin typeface="Verdana" panose="020B0604030504040204" pitchFamily="34" charset="0"/>
            </a:endParaRPr>
          </a:p>
        </p:txBody>
      </p:sp>
      <p:sp>
        <p:nvSpPr>
          <p:cNvPr id="39945" name="AutoShape 13"/>
          <p:cNvSpPr>
            <a:spLocks noChangeArrowheads="1"/>
          </p:cNvSpPr>
          <p:nvPr/>
        </p:nvSpPr>
        <p:spPr bwMode="auto">
          <a:xfrm>
            <a:off x="5735639" y="3968751"/>
            <a:ext cx="803275" cy="149297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600" tIns="46800" rIns="93600" bIns="46800">
            <a:spAutoFit/>
          </a:bodyPr>
          <a:lstStyle>
            <a:lvl1pPr marL="190500" indent="-1905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20000"/>
              </a:spcBef>
              <a:buClr>
                <a:srgbClr val="FF6600"/>
              </a:buClr>
              <a:buFont typeface="Wingdings" panose="05000000000000000000" pitchFamily="2" charset="2"/>
              <a:buNone/>
            </a:pPr>
            <a:r>
              <a:rPr lang="en-US" altLang="ru-RU" sz="9600" b="1">
                <a:solidFill>
                  <a:srgbClr val="FF0000"/>
                </a:solidFill>
                <a:latin typeface="Verdana" panose="020B0604030504040204" pitchFamily="34" charset="0"/>
              </a:rPr>
              <a:t>!</a:t>
            </a:r>
            <a:endParaRPr lang="en-US" altLang="ru-RU" sz="9600">
              <a:solidFill>
                <a:srgbClr val="FF0000"/>
              </a:solidFill>
              <a:latin typeface="Verdana" panose="020B0604030504040204" pitchFamily="34" charset="0"/>
            </a:endParaRPr>
          </a:p>
        </p:txBody>
      </p:sp>
      <p:pic>
        <p:nvPicPr>
          <p:cNvPr id="39946"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79014" y="206375"/>
            <a:ext cx="5365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Номер слайда 3"/>
          <p:cNvSpPr>
            <a:spLocks noGrp="1"/>
          </p:cNvSpPr>
          <p:nvPr>
            <p:ph type="sldNum" sz="quarter" idx="12"/>
          </p:nvPr>
        </p:nvSpPr>
        <p:spPr bwMode="auto">
          <a:xfrm>
            <a:off x="10004426" y="6524626"/>
            <a:ext cx="37147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r>
              <a:rPr lang="ru-RU" altLang="ru-RU" sz="1200">
                <a:solidFill>
                  <a:srgbClr val="0C0C0C"/>
                </a:solidFill>
                <a:latin typeface="Arial" panose="020B0604020202020204" pitchFamily="34" charset="0"/>
              </a:rPr>
              <a:t>4</a:t>
            </a:r>
          </a:p>
        </p:txBody>
      </p:sp>
    </p:spTree>
    <p:extLst>
      <p:ext uri="{BB962C8B-B14F-4D97-AF65-F5344CB8AC3E}">
        <p14:creationId xmlns:p14="http://schemas.microsoft.com/office/powerpoint/2010/main" val="1515281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dspretty.ru/wp-content/uploads/2013/11/white-paper-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774826" y="188913"/>
            <a:ext cx="7921625" cy="1295400"/>
          </a:xfrm>
        </p:spPr>
        <p:txBody>
          <a:bodyPr rtlCol="0">
            <a:normAutofit/>
          </a:bodyPr>
          <a:lstStyle/>
          <a:p>
            <a:pPr marL="0" indent="0" algn="just">
              <a:buNone/>
              <a:defRPr/>
            </a:pPr>
            <a:r>
              <a:rPr lang="ru-RU" sz="2100" b="1" dirty="0">
                <a:solidFill>
                  <a:schemeClr val="accent1">
                    <a:lumMod val="75000"/>
                  </a:schemeClr>
                </a:solidFill>
              </a:rPr>
              <a:t>Добровольное медицинское страхование (ДМС) </a:t>
            </a:r>
            <a:r>
              <a:rPr lang="ru-RU" sz="2100" dirty="0"/>
              <a:t>– это вид страхования обеспечивающий получение медицинских услуг в рамках выбранной программы страхования, расходы по которым компенсирует страховая компания. </a:t>
            </a:r>
          </a:p>
        </p:txBody>
      </p:sp>
      <p:pic>
        <p:nvPicPr>
          <p:cNvPr id="4" name="Рисунок 3"/>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5949058" y="1196752"/>
            <a:ext cx="4055726" cy="1080000"/>
          </a:xfrm>
          <a:prstGeom prst="rect">
            <a:avLst/>
          </a:prstGeom>
          <a:ln>
            <a:noFill/>
          </a:ln>
          <a:effectLst>
            <a:softEdge rad="112500"/>
          </a:effectLst>
        </p:spPr>
      </p:pic>
      <p:pic>
        <p:nvPicPr>
          <p:cNvPr id="40964" name="Рисунок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59964" y="188914"/>
            <a:ext cx="53657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Прямоугольник 6"/>
          <p:cNvSpPr>
            <a:spLocks noChangeArrowheads="1"/>
          </p:cNvSpPr>
          <p:nvPr/>
        </p:nvSpPr>
        <p:spPr bwMode="auto">
          <a:xfrm>
            <a:off x="2184401" y="2955926"/>
            <a:ext cx="8304213"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0000"/>
              </a:lnSpc>
              <a:spcBef>
                <a:spcPct val="20000"/>
              </a:spcBef>
              <a:spcAft>
                <a:spcPct val="30000"/>
              </a:spcAft>
              <a:buFontTx/>
              <a:buChar char="•"/>
            </a:pPr>
            <a:r>
              <a:rPr lang="ru-RU" altLang="ru-RU" sz="1800">
                <a:latin typeface="Verdana" panose="020B0604030504040204" pitchFamily="34" charset="0"/>
              </a:rPr>
              <a:t>Страховая компания организует медицинскую помощь.</a:t>
            </a:r>
          </a:p>
          <a:p>
            <a:pPr eaLnBrk="1" hangingPunct="1">
              <a:lnSpc>
                <a:spcPct val="110000"/>
              </a:lnSpc>
              <a:spcBef>
                <a:spcPct val="20000"/>
              </a:spcBef>
              <a:spcAft>
                <a:spcPct val="30000"/>
              </a:spcAft>
              <a:buFontTx/>
              <a:buChar char="•"/>
            </a:pPr>
            <a:r>
              <a:rPr lang="ru-RU" altLang="ru-RU" sz="1800">
                <a:latin typeface="Verdana" panose="020B0604030504040204" pitchFamily="34" charset="0"/>
              </a:rPr>
              <a:t>Страховая компания осуществляет контроль за качеством медицинских услуг, контролирует целесообразность оказанной медицинской помощи.</a:t>
            </a:r>
          </a:p>
          <a:p>
            <a:pPr eaLnBrk="1" hangingPunct="1">
              <a:lnSpc>
                <a:spcPct val="110000"/>
              </a:lnSpc>
              <a:spcBef>
                <a:spcPct val="20000"/>
              </a:spcBef>
              <a:spcAft>
                <a:spcPct val="30000"/>
              </a:spcAft>
              <a:buFontTx/>
              <a:buChar char="•"/>
            </a:pPr>
            <a:r>
              <a:rPr lang="ru-RU" altLang="ru-RU" sz="1800">
                <a:latin typeface="Verdana" panose="020B0604030504040204" pitchFamily="34" charset="0"/>
              </a:rPr>
              <a:t>Сотрудники страховой компании являются специалистами в области медицины, знают рынок медицинских услуг, знают, где какое заболевание лучше лечат. </a:t>
            </a:r>
          </a:p>
          <a:p>
            <a:pPr eaLnBrk="1" hangingPunct="1">
              <a:lnSpc>
                <a:spcPct val="110000"/>
              </a:lnSpc>
              <a:spcBef>
                <a:spcPct val="20000"/>
              </a:spcBef>
              <a:spcAft>
                <a:spcPct val="30000"/>
              </a:spcAft>
              <a:buFontTx/>
              <a:buChar char="•"/>
            </a:pPr>
            <a:r>
              <a:rPr lang="ru-RU" altLang="ru-RU" sz="1800">
                <a:latin typeface="Verdana" panose="020B0604030504040204" pitchFamily="34" charset="0"/>
              </a:rPr>
              <a:t>Страховая компания самостоятельно занимается расчетами с медицинским учреждением, клиент платит только за полис. </a:t>
            </a:r>
          </a:p>
        </p:txBody>
      </p:sp>
      <p:sp>
        <p:nvSpPr>
          <p:cNvPr id="40966" name="Прямоугольник 8"/>
          <p:cNvSpPr>
            <a:spLocks noChangeArrowheads="1"/>
          </p:cNvSpPr>
          <p:nvPr/>
        </p:nvSpPr>
        <p:spPr bwMode="auto">
          <a:xfrm>
            <a:off x="1774826" y="2251076"/>
            <a:ext cx="86217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700" b="1">
                <a:solidFill>
                  <a:srgbClr val="0A50A0"/>
                </a:solidFill>
                <a:latin typeface="Verdana" panose="020B0604030504040204" pitchFamily="34" charset="0"/>
              </a:rPr>
              <a:t>ПРЕИМУЩЕСТВА</a:t>
            </a:r>
            <a:r>
              <a:rPr lang="ru-RU" altLang="ru-RU" sz="1600" b="1">
                <a:solidFill>
                  <a:srgbClr val="0A50A0"/>
                </a:solidFill>
                <a:latin typeface="Verdana" panose="020B0604030504040204" pitchFamily="34" charset="0"/>
              </a:rPr>
              <a:t> </a:t>
            </a:r>
            <a:r>
              <a:rPr lang="ru-RU" altLang="ru-RU" sz="1700" b="1">
                <a:solidFill>
                  <a:srgbClr val="0A50A0"/>
                </a:solidFill>
                <a:latin typeface="Verdana" panose="020B0604030504040204" pitchFamily="34" charset="0"/>
              </a:rPr>
              <a:t>ДОБРОВОЛЬНОГО</a:t>
            </a:r>
            <a:r>
              <a:rPr lang="ru-RU" altLang="ru-RU" sz="1600" b="1">
                <a:solidFill>
                  <a:srgbClr val="0A50A0"/>
                </a:solidFill>
                <a:latin typeface="Verdana" panose="020B0604030504040204" pitchFamily="34" charset="0"/>
              </a:rPr>
              <a:t> МЕДИЦИНСКОГО СТРАХОВАНИЯ</a:t>
            </a:r>
            <a:endParaRPr lang="ru-RU" altLang="ru-RU" sz="1600">
              <a:latin typeface="Verdana" panose="020B0604030504040204" pitchFamily="34" charset="0"/>
            </a:endParaRPr>
          </a:p>
        </p:txBody>
      </p:sp>
      <p:sp>
        <p:nvSpPr>
          <p:cNvPr id="40967" name="Номер слайда 3"/>
          <p:cNvSpPr>
            <a:spLocks noGrp="1"/>
          </p:cNvSpPr>
          <p:nvPr>
            <p:ph type="sldNum" sz="quarter" idx="12"/>
          </p:nvPr>
        </p:nvSpPr>
        <p:spPr bwMode="auto">
          <a:xfrm>
            <a:off x="10004426" y="6524626"/>
            <a:ext cx="37147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r>
              <a:rPr lang="ru-RU" altLang="ru-RU" sz="1200">
                <a:solidFill>
                  <a:srgbClr val="0C0C0C"/>
                </a:solidFill>
                <a:latin typeface="Arial" panose="020B0604020202020204" pitchFamily="34" charset="0"/>
              </a:rPr>
              <a:t>5</a:t>
            </a:r>
          </a:p>
          <a:p>
            <a:pPr algn="l">
              <a:lnSpc>
                <a:spcPct val="100000"/>
              </a:lnSpc>
              <a:spcBef>
                <a:spcPct val="0"/>
              </a:spcBef>
              <a:buFontTx/>
              <a:buNone/>
            </a:pPr>
            <a:endParaRPr lang="ru-RU" altLang="ru-RU" sz="1200">
              <a:solidFill>
                <a:srgbClr val="0C0C0C"/>
              </a:solidFill>
              <a:latin typeface="Arial" panose="020B0604020202020204" pitchFamily="34" charset="0"/>
            </a:endParaRPr>
          </a:p>
        </p:txBody>
      </p:sp>
    </p:spTree>
    <p:extLst>
      <p:ext uri="{BB962C8B-B14F-4D97-AF65-F5344CB8AC3E}">
        <p14:creationId xmlns:p14="http://schemas.microsoft.com/office/powerpoint/2010/main" val="686982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dspretty.ru/wp-content/uploads/2013/11/white-paper-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43010" name="Rectangle 4"/>
          <p:cNvSpPr>
            <a:spLocks noChangeArrowheads="1"/>
          </p:cNvSpPr>
          <p:nvPr/>
        </p:nvSpPr>
        <p:spPr bwMode="auto">
          <a:xfrm>
            <a:off x="1838325" y="1304925"/>
            <a:ext cx="85915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lgn="ctr">
                <a:solidFill>
                  <a:srgbClr val="000000"/>
                </a:solidFill>
                <a:prstDash val="sysDot"/>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0000"/>
              </a:lnSpc>
              <a:spcBef>
                <a:spcPct val="20000"/>
              </a:spcBef>
              <a:spcAft>
                <a:spcPct val="30000"/>
              </a:spcAft>
              <a:buFontTx/>
              <a:buChar char="•"/>
            </a:pPr>
            <a:r>
              <a:rPr lang="ru-RU" altLang="ru-RU" sz="1800">
                <a:latin typeface="Verdana" panose="020B0604030504040204" pitchFamily="34" charset="0"/>
              </a:rPr>
              <a:t>Если в период обслуживания у клиента возникают претензии к ЛПУ, страховая компания урегулирует их.</a:t>
            </a:r>
          </a:p>
          <a:p>
            <a:pPr eaLnBrk="1" hangingPunct="1">
              <a:lnSpc>
                <a:spcPct val="110000"/>
              </a:lnSpc>
              <a:spcBef>
                <a:spcPct val="20000"/>
              </a:spcBef>
              <a:spcAft>
                <a:spcPct val="30000"/>
              </a:spcAft>
              <a:buFontTx/>
              <a:buChar char="•"/>
            </a:pPr>
            <a:r>
              <a:rPr lang="ru-RU" altLang="ru-RU" sz="1800">
                <a:latin typeface="Verdana" panose="020B0604030504040204" pitchFamily="34" charset="0"/>
              </a:rPr>
              <a:t>Вложенные в полис средства защищены от инфляции, т.к. стоимость медицинских услуг растет в год на 10-30% в течение года, что не отражается на стоимости полиса. </a:t>
            </a:r>
          </a:p>
          <a:p>
            <a:pPr eaLnBrk="1" hangingPunct="1">
              <a:lnSpc>
                <a:spcPct val="110000"/>
              </a:lnSpc>
              <a:spcBef>
                <a:spcPct val="20000"/>
              </a:spcBef>
              <a:spcAft>
                <a:spcPct val="30000"/>
              </a:spcAft>
              <a:buFontTx/>
              <a:buChar char="•"/>
            </a:pPr>
            <a:r>
              <a:rPr lang="ru-RU" altLang="ru-RU" sz="1800">
                <a:latin typeface="Verdana" panose="020B0604030504040204" pitchFamily="34" charset="0"/>
              </a:rPr>
              <a:t>При наличии полиса ДМС одна и та же медицинская услуга обходится дешевле, чем разовая оплата той же самой услуги в платной клинике</a:t>
            </a:r>
            <a:r>
              <a:rPr lang="ru-RU" altLang="ru-RU" sz="1800">
                <a:latin typeface="Arial" panose="020B0604020202020204" pitchFamily="34" charset="0"/>
              </a:rPr>
              <a:t> (с</a:t>
            </a:r>
            <a:r>
              <a:rPr lang="ru-RU" altLang="ru-RU" sz="1800">
                <a:latin typeface="Verdana" panose="020B0604030504040204" pitchFamily="34" charset="0"/>
              </a:rPr>
              <a:t>траховая компания работает с большим количеством клиентов, а значит, имеет большие скидки)</a:t>
            </a:r>
            <a:r>
              <a:rPr lang="ru-RU" altLang="ru-RU" sz="1800">
                <a:latin typeface="Arial" panose="020B0604020202020204" pitchFamily="34" charset="0"/>
              </a:rPr>
              <a:t>.</a:t>
            </a:r>
            <a:r>
              <a:rPr lang="ru-RU" altLang="ru-RU" sz="1800">
                <a:latin typeface="Verdana" panose="020B0604030504040204" pitchFamily="34" charset="0"/>
              </a:rPr>
              <a:t> </a:t>
            </a:r>
          </a:p>
          <a:p>
            <a:pPr eaLnBrk="1" hangingPunct="1">
              <a:lnSpc>
                <a:spcPct val="110000"/>
              </a:lnSpc>
              <a:spcBef>
                <a:spcPct val="20000"/>
              </a:spcBef>
              <a:spcAft>
                <a:spcPct val="30000"/>
              </a:spcAft>
              <a:buFontTx/>
              <a:buChar char="•"/>
            </a:pPr>
            <a:endParaRPr lang="ru-RU" altLang="ru-RU" sz="1800">
              <a:solidFill>
                <a:schemeClr val="bg2"/>
              </a:solidFill>
              <a:latin typeface="Verdana" panose="020B0604030504040204" pitchFamily="34" charset="0"/>
            </a:endParaRPr>
          </a:p>
        </p:txBody>
      </p:sp>
      <p:sp>
        <p:nvSpPr>
          <p:cNvPr id="43011" name="AutoShape 5"/>
          <p:cNvSpPr>
            <a:spLocks noChangeArrowheads="1"/>
          </p:cNvSpPr>
          <p:nvPr/>
        </p:nvSpPr>
        <p:spPr bwMode="auto">
          <a:xfrm rot="10800000">
            <a:off x="4078289" y="4926013"/>
            <a:ext cx="3921125" cy="360362"/>
          </a:xfrm>
          <a:prstGeom prst="triangle">
            <a:avLst>
              <a:gd name="adj" fmla="val 49995"/>
            </a:avLst>
          </a:prstGeom>
          <a:solidFill>
            <a:srgbClr val="FF0000">
              <a:alpha val="50195"/>
            </a:srgbClr>
          </a:solidFill>
          <a:ln w="9525">
            <a:solidFill>
              <a:srgbClr val="C0C0C0"/>
            </a:solidFill>
            <a:miter lim="800000"/>
            <a:headEnd/>
            <a:tailEnd/>
          </a:ln>
        </p:spPr>
        <p:txBody>
          <a:bodyPr wrap="none" lIns="93600" tIns="46800" rIns="93600" bIns="46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ru-RU" altLang="ru-RU" sz="1200">
              <a:solidFill>
                <a:schemeClr val="bg1"/>
              </a:solidFill>
              <a:latin typeface="Verdana" panose="020B0604030504040204" pitchFamily="34" charset="0"/>
            </a:endParaRPr>
          </a:p>
        </p:txBody>
      </p:sp>
      <p:sp>
        <p:nvSpPr>
          <p:cNvPr id="43012" name="Rectangle 6"/>
          <p:cNvSpPr>
            <a:spLocks noChangeArrowheads="1"/>
          </p:cNvSpPr>
          <p:nvPr/>
        </p:nvSpPr>
        <p:spPr bwMode="auto">
          <a:xfrm>
            <a:off x="1682242" y="5229225"/>
            <a:ext cx="8741793" cy="114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80000"/>
              </a:lnSpc>
              <a:spcBef>
                <a:spcPct val="20000"/>
              </a:spcBef>
              <a:buFontTx/>
              <a:buNone/>
            </a:pPr>
            <a:r>
              <a:rPr lang="ru-RU" altLang="ru-RU" sz="1800" b="1">
                <a:solidFill>
                  <a:srgbClr val="FF0000"/>
                </a:solidFill>
                <a:latin typeface="Verdana" panose="020B0604030504040204" pitchFamily="34" charset="0"/>
              </a:rPr>
              <a:t>Добровольное медицинское страхование – </a:t>
            </a:r>
          </a:p>
          <a:p>
            <a:pPr algn="ctr" eaLnBrk="1" hangingPunct="1">
              <a:lnSpc>
                <a:spcPct val="80000"/>
              </a:lnSpc>
              <a:spcBef>
                <a:spcPct val="20000"/>
              </a:spcBef>
              <a:buFontTx/>
              <a:buNone/>
            </a:pPr>
            <a:r>
              <a:rPr lang="ru-RU" altLang="ru-RU" sz="1800" b="1">
                <a:solidFill>
                  <a:srgbClr val="0A50A0"/>
                </a:solidFill>
                <a:latin typeface="Verdana" panose="020B0604030504040204" pitchFamily="34" charset="0"/>
              </a:rPr>
              <a:t>это система организации высококвалифицированной помощи, </a:t>
            </a:r>
          </a:p>
          <a:p>
            <a:pPr algn="ctr" eaLnBrk="1" hangingPunct="1">
              <a:lnSpc>
                <a:spcPct val="80000"/>
              </a:lnSpc>
              <a:spcBef>
                <a:spcPct val="20000"/>
              </a:spcBef>
              <a:buFontTx/>
              <a:buNone/>
            </a:pPr>
            <a:r>
              <a:rPr lang="ru-RU" altLang="ru-RU" sz="1800" b="1">
                <a:solidFill>
                  <a:srgbClr val="0A50A0"/>
                </a:solidFill>
                <a:latin typeface="Verdana" panose="020B0604030504040204" pitchFamily="34" charset="0"/>
              </a:rPr>
              <a:t>направленной на сохранение и восстановление </a:t>
            </a:r>
          </a:p>
          <a:p>
            <a:pPr algn="ctr" eaLnBrk="1" hangingPunct="1">
              <a:lnSpc>
                <a:spcPct val="80000"/>
              </a:lnSpc>
              <a:spcBef>
                <a:spcPct val="20000"/>
              </a:spcBef>
              <a:buFontTx/>
              <a:buNone/>
            </a:pPr>
            <a:r>
              <a:rPr lang="ru-RU" altLang="ru-RU" sz="1800" b="1">
                <a:solidFill>
                  <a:srgbClr val="0A50A0"/>
                </a:solidFill>
                <a:latin typeface="Verdana" panose="020B0604030504040204" pitchFamily="34" charset="0"/>
              </a:rPr>
              <a:t>здоровья человека. </a:t>
            </a:r>
          </a:p>
        </p:txBody>
      </p:sp>
      <p:sp>
        <p:nvSpPr>
          <p:cNvPr id="43013" name="Rectangle 8"/>
          <p:cNvSpPr>
            <a:spLocks noGrp="1" noChangeArrowheads="1"/>
          </p:cNvSpPr>
          <p:nvPr>
            <p:ph type="title"/>
          </p:nvPr>
        </p:nvSpPr>
        <p:spPr>
          <a:xfrm>
            <a:off x="2044700" y="368300"/>
            <a:ext cx="7219950" cy="757238"/>
          </a:xfrm>
          <a:extLst>
            <a:ext uri="{91240B29-F687-4F45-9708-019B960494DF}">
              <a14:hiddenLine xmlns:a14="http://schemas.microsoft.com/office/drawing/2010/main" w="9525" algn="ctr">
                <a:solidFill>
                  <a:srgbClr val="000000"/>
                </a:solidFill>
                <a:miter lim="800000"/>
                <a:headEnd/>
                <a:tailEnd/>
              </a14:hiddenLine>
            </a:ext>
          </a:extLst>
        </p:spPr>
        <p:txBody>
          <a:bodyPr anchor="t"/>
          <a:lstStyle/>
          <a:p>
            <a:pPr eaLnBrk="1" hangingPunct="1"/>
            <a:r>
              <a:rPr lang="ru-RU" altLang="ru-RU" sz="2400">
                <a:solidFill>
                  <a:srgbClr val="0A50A0"/>
                </a:solidFill>
              </a:rPr>
              <a:t> </a:t>
            </a:r>
            <a:r>
              <a:rPr lang="ru-RU" altLang="ru-RU" sz="2400" b="1">
                <a:solidFill>
                  <a:srgbClr val="0A50A0"/>
                </a:solidFill>
              </a:rPr>
              <a:t>ПРЕИМУЩЕСТВА ДОБРОВОЛЬНОГО МЕДИЦИНСКОГО СТРАХОВАНИЯ</a:t>
            </a:r>
          </a:p>
        </p:txBody>
      </p:sp>
      <p:pic>
        <p:nvPicPr>
          <p:cNvPr id="43014"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59964" y="188914"/>
            <a:ext cx="53657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Номер слайда 3"/>
          <p:cNvSpPr>
            <a:spLocks noGrp="1"/>
          </p:cNvSpPr>
          <p:nvPr>
            <p:ph type="sldNum" sz="quarter" idx="12"/>
          </p:nvPr>
        </p:nvSpPr>
        <p:spPr bwMode="auto">
          <a:xfrm>
            <a:off x="10004426" y="6524626"/>
            <a:ext cx="37147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r>
              <a:rPr lang="ru-RU" altLang="ru-RU" sz="1200">
                <a:solidFill>
                  <a:srgbClr val="0C0C0C"/>
                </a:solidFill>
                <a:latin typeface="Arial" panose="020B0604020202020204" pitchFamily="34" charset="0"/>
              </a:rPr>
              <a:t>6</a:t>
            </a:r>
          </a:p>
        </p:txBody>
      </p:sp>
    </p:spTree>
    <p:extLst>
      <p:ext uri="{BB962C8B-B14F-4D97-AF65-F5344CB8AC3E}">
        <p14:creationId xmlns:p14="http://schemas.microsoft.com/office/powerpoint/2010/main" val="1715558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dspretty.ru/wp-content/uploads/2013/11/white-paper-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181252" name="Rectangle 3"/>
          <p:cNvSpPr>
            <a:spLocks noGrp="1" noChangeArrowheads="1"/>
          </p:cNvSpPr>
          <p:nvPr>
            <p:ph type="title"/>
          </p:nvPr>
        </p:nvSpPr>
        <p:spPr>
          <a:xfrm>
            <a:off x="1703389" y="0"/>
            <a:ext cx="7921625" cy="781050"/>
          </a:xfrm>
          <a:extLst/>
        </p:spPr>
        <p:txBody>
          <a:bodyPr vert="horz" lIns="36000" tIns="36000" rIns="36000" bIns="36000" rtlCol="0" anchor="ctr">
            <a:normAutofit/>
          </a:bodyPr>
          <a:lstStyle/>
          <a:p>
            <a:pPr>
              <a:defRPr/>
            </a:pPr>
            <a:r>
              <a:rPr lang="ru-RU" altLang="ru-RU" sz="2400" dirty="0">
                <a:solidFill>
                  <a:schemeClr val="accent5">
                    <a:lumMod val="75000"/>
                  </a:schemeClr>
                </a:solidFill>
              </a:rPr>
              <a:t>Конкурентные преимущества ДМС по сравнению с прямым сотрудничеством с медицинским учреждением: </a:t>
            </a:r>
          </a:p>
        </p:txBody>
      </p:sp>
      <p:sp>
        <p:nvSpPr>
          <p:cNvPr id="44035" name="Номер слайда 3"/>
          <p:cNvSpPr>
            <a:spLocks noGrp="1"/>
          </p:cNvSpPr>
          <p:nvPr>
            <p:ph type="sldNum" sz="quarter" idx="10"/>
          </p:nvPr>
        </p:nvSpPr>
        <p:spPr bwMode="auto">
          <a:xfrm>
            <a:off x="10004426" y="6524626"/>
            <a:ext cx="37147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1200">
                <a:solidFill>
                  <a:srgbClr val="0C0C0C"/>
                </a:solidFill>
                <a:latin typeface="Arial" panose="020B0604020202020204" pitchFamily="34" charset="0"/>
              </a:rPr>
              <a:t>7</a:t>
            </a:r>
          </a:p>
          <a:p>
            <a:pPr>
              <a:lnSpc>
                <a:spcPct val="100000"/>
              </a:lnSpc>
              <a:spcBef>
                <a:spcPct val="0"/>
              </a:spcBef>
              <a:buFontTx/>
              <a:buNone/>
            </a:pPr>
            <a:endParaRPr lang="ru-RU" altLang="ru-RU" sz="1200">
              <a:solidFill>
                <a:srgbClr val="0C0C0C"/>
              </a:solidFill>
              <a:latin typeface="Arial" panose="020B0604020202020204" pitchFamily="34" charset="0"/>
            </a:endParaRPr>
          </a:p>
        </p:txBody>
      </p:sp>
      <p:sp>
        <p:nvSpPr>
          <p:cNvPr id="44036" name="Text Box 2"/>
          <p:cNvSpPr txBox="1">
            <a:spLocks noChangeArrowheads="1"/>
          </p:cNvSpPr>
          <p:nvPr/>
        </p:nvSpPr>
        <p:spPr bwMode="auto">
          <a:xfrm>
            <a:off x="2135188" y="1196975"/>
            <a:ext cx="79930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ru-RU" altLang="ru-RU" sz="1800" b="1" u="sng">
              <a:solidFill>
                <a:srgbClr val="0C0C0C"/>
              </a:solidFill>
              <a:latin typeface="Arial" panose="020B0604020202020204" pitchFamily="34" charset="0"/>
            </a:endParaRPr>
          </a:p>
          <a:p>
            <a:pPr eaLnBrk="1" hangingPunct="1">
              <a:lnSpc>
                <a:spcPct val="100000"/>
              </a:lnSpc>
              <a:spcBef>
                <a:spcPct val="0"/>
              </a:spcBef>
              <a:buFontTx/>
              <a:buNone/>
            </a:pPr>
            <a:endParaRPr lang="ru-RU" altLang="ru-RU" b="1" u="sng">
              <a:solidFill>
                <a:srgbClr val="0C0C0C"/>
              </a:solidFill>
              <a:latin typeface="Arial" panose="020B0604020202020204" pitchFamily="34" charset="0"/>
            </a:endParaRPr>
          </a:p>
          <a:p>
            <a:pPr eaLnBrk="1" hangingPunct="1">
              <a:lnSpc>
                <a:spcPct val="100000"/>
              </a:lnSpc>
              <a:spcBef>
                <a:spcPct val="0"/>
              </a:spcBef>
              <a:buFontTx/>
              <a:buChar char="•"/>
            </a:pPr>
            <a:endParaRPr lang="ru-RU" altLang="ru-RU" sz="2400" b="1">
              <a:solidFill>
                <a:srgbClr val="0C0C0C"/>
              </a:solidFill>
              <a:latin typeface="Arial" panose="020B0604020202020204" pitchFamily="34" charset="0"/>
            </a:endParaRPr>
          </a:p>
          <a:p>
            <a:pPr eaLnBrk="1" hangingPunct="1">
              <a:lnSpc>
                <a:spcPct val="100000"/>
              </a:lnSpc>
              <a:spcBef>
                <a:spcPct val="0"/>
              </a:spcBef>
              <a:buFontTx/>
              <a:buNone/>
            </a:pPr>
            <a:endParaRPr lang="ru-RU" altLang="ru-RU" sz="2400" b="1">
              <a:solidFill>
                <a:srgbClr val="0C0C0C"/>
              </a:solidFill>
              <a:latin typeface="Arial" panose="020B0604020202020204" pitchFamily="34" charset="0"/>
            </a:endParaRPr>
          </a:p>
        </p:txBody>
      </p:sp>
      <p:pic>
        <p:nvPicPr>
          <p:cNvPr id="44037"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59964" y="188914"/>
            <a:ext cx="53657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Таблица 6"/>
          <p:cNvGraphicFramePr>
            <a:graphicFrameLocks noGrp="1"/>
          </p:cNvGraphicFramePr>
          <p:nvPr>
            <p:ph type="tbl" idx="1"/>
          </p:nvPr>
        </p:nvGraphicFramePr>
        <p:xfrm>
          <a:off x="1703389" y="809625"/>
          <a:ext cx="8713787" cy="5570574"/>
        </p:xfrm>
        <a:graphic>
          <a:graphicData uri="http://schemas.openxmlformats.org/drawingml/2006/table">
            <a:tbl>
              <a:tblPr firstRow="1" bandRow="1">
                <a:tableStyleId>{5C22544A-7EE6-4342-B048-85BDC9FD1C3A}</a:tableStyleId>
              </a:tblPr>
              <a:tblGrid>
                <a:gridCol w="4287685"/>
                <a:gridCol w="4426102"/>
              </a:tblGrid>
              <a:tr h="358908">
                <a:tc>
                  <a:txBody>
                    <a:bodyPr/>
                    <a:lstStyle/>
                    <a:p>
                      <a:pPr fontAlgn="t"/>
                      <a:r>
                        <a:rPr lang="ru-RU" sz="1200" b="1" dirty="0">
                          <a:effectLst/>
                        </a:rPr>
                        <a:t>Обслуживание через страховую компанию (ДМС)</a:t>
                      </a:r>
                      <a:endParaRPr lang="ru-RU" sz="1200" dirty="0">
                        <a:effectLst/>
                      </a:endParaRPr>
                    </a:p>
                  </a:txBody>
                  <a:tcPr marL="91447" marR="91447" marT="45697" marB="45697"/>
                </a:tc>
                <a:tc>
                  <a:txBody>
                    <a:bodyPr/>
                    <a:lstStyle/>
                    <a:p>
                      <a:pPr fontAlgn="t"/>
                      <a:r>
                        <a:rPr lang="ru-RU" sz="1200" b="1">
                          <a:effectLst/>
                        </a:rPr>
                        <a:t>Сотрудничество с ЛПУ напрямую</a:t>
                      </a:r>
                      <a:endParaRPr lang="ru-RU" sz="1200">
                        <a:effectLst/>
                      </a:endParaRPr>
                    </a:p>
                  </a:txBody>
                  <a:tcPr marL="91447" marR="91447" marT="45697" marB="45697"/>
                </a:tc>
              </a:tr>
              <a:tr h="640030">
                <a:tc>
                  <a:txBody>
                    <a:bodyPr/>
                    <a:lstStyle/>
                    <a:p>
                      <a:pPr fontAlgn="t"/>
                      <a:r>
                        <a:rPr lang="ru-RU" sz="1200" dirty="0">
                          <a:effectLst/>
                        </a:rPr>
                        <a:t>Возможность получения медицинских услуг в различных лечебных учреждениях в соответствии с программой страхования.</a:t>
                      </a:r>
                    </a:p>
                  </a:txBody>
                  <a:tcPr marL="91447" marR="91447" marT="45697" marB="45697"/>
                </a:tc>
                <a:tc>
                  <a:txBody>
                    <a:bodyPr/>
                    <a:lstStyle/>
                    <a:p>
                      <a:pPr fontAlgn="t"/>
                      <a:r>
                        <a:rPr lang="ru-RU" sz="1200" dirty="0">
                          <a:effectLst/>
                        </a:rPr>
                        <a:t>Медицинские услуги в объеме возможностей </a:t>
                      </a:r>
                      <a:r>
                        <a:rPr lang="ru-RU" sz="1200" dirty="0" smtClean="0">
                          <a:effectLst/>
                        </a:rPr>
                        <a:t>только данного </a:t>
                      </a:r>
                      <a:r>
                        <a:rPr lang="ru-RU" sz="1200" dirty="0">
                          <a:effectLst/>
                        </a:rPr>
                        <a:t>лечебного учреждения.</a:t>
                      </a:r>
                    </a:p>
                  </a:txBody>
                  <a:tcPr marL="91447" marR="91447" marT="45697" marB="45697"/>
                </a:tc>
              </a:tr>
              <a:tr h="457151">
                <a:tc>
                  <a:txBody>
                    <a:bodyPr/>
                    <a:lstStyle/>
                    <a:p>
                      <a:pPr fontAlgn="t"/>
                      <a:r>
                        <a:rPr lang="ru-RU" sz="1200" dirty="0">
                          <a:effectLst/>
                        </a:rPr>
                        <a:t>Дополнительный сервис круглосуточного пульта страховой компании по организации медицинской помощи.</a:t>
                      </a:r>
                    </a:p>
                  </a:txBody>
                  <a:tcPr marL="91447" marR="91447" marT="45697" marB="45697"/>
                </a:tc>
                <a:tc>
                  <a:txBody>
                    <a:bodyPr/>
                    <a:lstStyle/>
                    <a:p>
                      <a:pPr fontAlgn="t"/>
                      <a:r>
                        <a:rPr lang="ru-RU" sz="1200" dirty="0">
                          <a:effectLst/>
                        </a:rPr>
                        <a:t>Запись к врачам производится самостоятельно через регистратуру клиники.</a:t>
                      </a:r>
                    </a:p>
                  </a:txBody>
                  <a:tcPr marL="91447" marR="91447" marT="45697" marB="45697"/>
                </a:tc>
              </a:tr>
              <a:tr h="457151">
                <a:tc>
                  <a:txBody>
                    <a:bodyPr/>
                    <a:lstStyle/>
                    <a:p>
                      <a:pPr fontAlgn="t"/>
                      <a:r>
                        <a:rPr lang="ru-RU" sz="1200">
                          <a:effectLst/>
                        </a:rPr>
                        <a:t>Возможность получения медицинской помощи на дому в выходные и праздничные дни и в любое время суток.</a:t>
                      </a:r>
                    </a:p>
                  </a:txBody>
                  <a:tcPr marL="91447" marR="91447" marT="45697" marB="45697"/>
                </a:tc>
                <a:tc>
                  <a:txBody>
                    <a:bodyPr/>
                    <a:lstStyle/>
                    <a:p>
                      <a:pPr fontAlgn="t"/>
                      <a:r>
                        <a:rPr lang="ru-RU" sz="1200" dirty="0">
                          <a:effectLst/>
                        </a:rPr>
                        <a:t>Оказание помощи на дому строго по графику лечебного учреждения.</a:t>
                      </a:r>
                    </a:p>
                  </a:txBody>
                  <a:tcPr marL="91447" marR="91447" marT="45697" marB="45697"/>
                </a:tc>
              </a:tr>
              <a:tr h="822908">
                <a:tc>
                  <a:txBody>
                    <a:bodyPr/>
                    <a:lstStyle/>
                    <a:p>
                      <a:pPr fontAlgn="t"/>
                      <a:r>
                        <a:rPr lang="ru-RU" sz="1200" dirty="0">
                          <a:effectLst/>
                        </a:rPr>
                        <a:t>Высокие страховые суммы, </a:t>
                      </a:r>
                      <a:r>
                        <a:rPr lang="ru-RU" sz="1200" dirty="0" smtClean="0">
                          <a:effectLst/>
                        </a:rPr>
                        <a:t>существенно превышающие размер страховой премии(взноса), количество </a:t>
                      </a:r>
                      <a:r>
                        <a:rPr lang="ru-RU" sz="1200" dirty="0">
                          <a:effectLst/>
                        </a:rPr>
                        <a:t>оказанных медицинских услуг ограничено только медицинскими </a:t>
                      </a:r>
                      <a:r>
                        <a:rPr lang="ru-RU" sz="1200" dirty="0" smtClean="0">
                          <a:effectLst/>
                        </a:rPr>
                        <a:t>показаниями и условиями договора.</a:t>
                      </a:r>
                      <a:endParaRPr lang="ru-RU" sz="1200" dirty="0">
                        <a:effectLst/>
                      </a:endParaRPr>
                    </a:p>
                  </a:txBody>
                  <a:tcPr marL="91447" marR="91447" marT="45697" marB="45697"/>
                </a:tc>
                <a:tc>
                  <a:txBody>
                    <a:bodyPr/>
                    <a:lstStyle/>
                    <a:p>
                      <a:pPr fontAlgn="t"/>
                      <a:r>
                        <a:rPr lang="ru-RU" sz="1200" dirty="0">
                          <a:effectLst/>
                        </a:rPr>
                        <a:t>Ограничения по количеству и кратности </a:t>
                      </a:r>
                      <a:r>
                        <a:rPr lang="ru-RU" sz="1200" dirty="0" smtClean="0">
                          <a:effectLst/>
                        </a:rPr>
                        <a:t>всех медицинских услуг общей</a:t>
                      </a:r>
                      <a:r>
                        <a:rPr lang="ru-RU" sz="1200" baseline="0" dirty="0" smtClean="0">
                          <a:effectLst/>
                        </a:rPr>
                        <a:t> суммой </a:t>
                      </a:r>
                      <a:r>
                        <a:rPr lang="ru-RU" sz="1200" dirty="0" smtClean="0">
                          <a:effectLst/>
                        </a:rPr>
                        <a:t> взноса.</a:t>
                      </a:r>
                      <a:endParaRPr lang="ru-RU" sz="1200" dirty="0">
                        <a:effectLst/>
                      </a:endParaRPr>
                    </a:p>
                  </a:txBody>
                  <a:tcPr marL="91447" marR="91447" marT="45697" marB="45697"/>
                </a:tc>
              </a:tr>
              <a:tr h="457151">
                <a:tc>
                  <a:txBody>
                    <a:bodyPr/>
                    <a:lstStyle/>
                    <a:p>
                      <a:pPr fontAlgn="t"/>
                      <a:r>
                        <a:rPr lang="ru-RU" sz="1200">
                          <a:effectLst/>
                        </a:rPr>
                        <a:t>Неизменный страховой взнос в течение года даже при возникновении сложных заболеваний.</a:t>
                      </a:r>
                    </a:p>
                  </a:txBody>
                  <a:tcPr marL="91447" marR="91447" marT="45697" marB="45697"/>
                </a:tc>
                <a:tc>
                  <a:txBody>
                    <a:bodyPr/>
                    <a:lstStyle/>
                    <a:p>
                      <a:pPr fontAlgn="t"/>
                      <a:r>
                        <a:rPr lang="ru-RU" sz="1200" dirty="0">
                          <a:effectLst/>
                        </a:rPr>
                        <a:t>Изменение стоимости обслуживания при </a:t>
                      </a:r>
                      <a:r>
                        <a:rPr lang="ru-RU" sz="1200" dirty="0" smtClean="0">
                          <a:effectLst/>
                        </a:rPr>
                        <a:t>повышении стоимости услуг ЛПУ и при возникновении </a:t>
                      </a:r>
                      <a:r>
                        <a:rPr lang="ru-RU" sz="1200" dirty="0">
                          <a:effectLst/>
                        </a:rPr>
                        <a:t>тяжелых заболеваний.</a:t>
                      </a:r>
                    </a:p>
                  </a:txBody>
                  <a:tcPr marL="91447" marR="91447" marT="45697" marB="45697"/>
                </a:tc>
              </a:tr>
              <a:tr h="457151">
                <a:tc>
                  <a:txBody>
                    <a:bodyPr/>
                    <a:lstStyle/>
                    <a:p>
                      <a:pPr fontAlgn="t"/>
                      <a:r>
                        <a:rPr lang="ru-RU" sz="1200">
                          <a:effectLst/>
                        </a:rPr>
                        <a:t>Возможность получения экстренной медицинской помощи на территории РФ через филиалы страховой компании.</a:t>
                      </a:r>
                    </a:p>
                  </a:txBody>
                  <a:tcPr marL="91447" marR="91447" marT="45697" marB="45697"/>
                </a:tc>
                <a:tc>
                  <a:txBody>
                    <a:bodyPr/>
                    <a:lstStyle/>
                    <a:p>
                      <a:pPr fontAlgn="t"/>
                      <a:r>
                        <a:rPr lang="ru-RU" sz="1200">
                          <a:effectLst/>
                        </a:rPr>
                        <a:t>Нет.</a:t>
                      </a:r>
                    </a:p>
                  </a:txBody>
                  <a:tcPr marL="91447" marR="91447" marT="45697" marB="45697"/>
                </a:tc>
              </a:tr>
              <a:tr h="822908">
                <a:tc>
                  <a:txBody>
                    <a:bodyPr/>
                    <a:lstStyle/>
                    <a:p>
                      <a:pPr fontAlgn="t"/>
                      <a:r>
                        <a:rPr lang="ru-RU" sz="1200" dirty="0">
                          <a:effectLst/>
                        </a:rPr>
                        <a:t>Бонусы по другим видам страхования: страхование медицинских и медико-транспортных расходов граждан на время пребывания за пределами стран СНГ, страхование по риску смерть в результате несчастного случая.</a:t>
                      </a:r>
                    </a:p>
                  </a:txBody>
                  <a:tcPr marL="91447" marR="91447" marT="45697" marB="45697"/>
                </a:tc>
                <a:tc>
                  <a:txBody>
                    <a:bodyPr/>
                    <a:lstStyle/>
                    <a:p>
                      <a:pPr fontAlgn="t"/>
                      <a:r>
                        <a:rPr lang="ru-RU" sz="1200" dirty="0">
                          <a:effectLst/>
                        </a:rPr>
                        <a:t>Нет.</a:t>
                      </a:r>
                    </a:p>
                  </a:txBody>
                  <a:tcPr marL="91447" marR="91447" marT="45697" marB="45697"/>
                </a:tc>
              </a:tr>
              <a:tr h="457151">
                <a:tc>
                  <a:txBody>
                    <a:bodyPr/>
                    <a:lstStyle/>
                    <a:p>
                      <a:pPr fontAlgn="t"/>
                      <a:r>
                        <a:rPr lang="ru-RU" sz="1200">
                          <a:effectLst/>
                        </a:rPr>
                        <a:t>Контроль качества медицинской помощи со стороны квалифицированных экспертов..</a:t>
                      </a:r>
                    </a:p>
                  </a:txBody>
                  <a:tcPr marL="91447" marR="91447" marT="45697" marB="45697"/>
                </a:tc>
                <a:tc>
                  <a:txBody>
                    <a:bodyPr/>
                    <a:lstStyle/>
                    <a:p>
                      <a:pPr fontAlgn="t"/>
                      <a:r>
                        <a:rPr lang="ru-RU" sz="1200" dirty="0">
                          <a:effectLst/>
                        </a:rPr>
                        <a:t>Нет.</a:t>
                      </a:r>
                    </a:p>
                  </a:txBody>
                  <a:tcPr marL="91447" marR="91447" marT="45697" marB="45697"/>
                </a:tc>
              </a:tr>
              <a:tr h="640030">
                <a:tc>
                  <a:txBody>
                    <a:bodyPr/>
                    <a:lstStyle/>
                    <a:p>
                      <a:pPr fontAlgn="t"/>
                      <a:r>
                        <a:rPr lang="ru-RU" sz="1200" dirty="0">
                          <a:effectLst/>
                        </a:rPr>
                        <a:t>Защита интересов застрахованных в спорных ситуациях, возможность получения компенсаций от страховой компании при некачественном оказании медицинских услуг.</a:t>
                      </a:r>
                    </a:p>
                  </a:txBody>
                  <a:tcPr marL="91447" marR="91447" marT="45697" marB="45697"/>
                </a:tc>
                <a:tc>
                  <a:txBody>
                    <a:bodyPr/>
                    <a:lstStyle/>
                    <a:p>
                      <a:pPr fontAlgn="t"/>
                      <a:r>
                        <a:rPr lang="ru-RU" sz="1200" dirty="0">
                          <a:effectLst/>
                        </a:rPr>
                        <a:t>Самостоятельное взаимодействие с ЛПУ при возникновении претензий, возможность получения компенсаций только по решению суда.</a:t>
                      </a:r>
                    </a:p>
                  </a:txBody>
                  <a:tcPr marL="91447" marR="91447" marT="45697" marB="45697"/>
                </a:tc>
              </a:tr>
            </a:tbl>
          </a:graphicData>
        </a:graphic>
      </p:graphicFrame>
    </p:spTree>
    <p:extLst>
      <p:ext uri="{BB962C8B-B14F-4D97-AF65-F5344CB8AC3E}">
        <p14:creationId xmlns:p14="http://schemas.microsoft.com/office/powerpoint/2010/main" val="57174522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dspretty.ru/wp-content/uploads/2013/11/white-paper-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46082" name="Rectangle 5"/>
          <p:cNvSpPr>
            <a:spLocks noGrp="1" noChangeArrowheads="1"/>
          </p:cNvSpPr>
          <p:nvPr>
            <p:ph type="title"/>
          </p:nvPr>
        </p:nvSpPr>
        <p:spPr>
          <a:xfrm>
            <a:off x="2044700" y="368300"/>
            <a:ext cx="8229600" cy="450850"/>
          </a:xfrm>
        </p:spPr>
        <p:txBody>
          <a:bodyPr anchor="t"/>
          <a:lstStyle/>
          <a:p>
            <a:pPr eaLnBrk="1" hangingPunct="1"/>
            <a:r>
              <a:rPr lang="ru-RU" altLang="ru-RU" sz="2400">
                <a:solidFill>
                  <a:srgbClr val="0A50A0"/>
                </a:solidFill>
              </a:rPr>
              <a:t> </a:t>
            </a:r>
          </a:p>
        </p:txBody>
      </p:sp>
      <p:sp>
        <p:nvSpPr>
          <p:cNvPr id="185346" name="Rectangle 4"/>
          <p:cNvSpPr>
            <a:spLocks noGrp="1" noChangeArrowheads="1"/>
          </p:cNvSpPr>
          <p:nvPr>
            <p:ph idx="1"/>
          </p:nvPr>
        </p:nvSpPr>
        <p:spPr>
          <a:xfrm>
            <a:off x="1847851" y="1776413"/>
            <a:ext cx="8208963" cy="2589212"/>
          </a:xfrm>
          <a:extLst>
            <a:ext uri="{91240B29-F687-4F45-9708-019B960494DF}">
              <a14:hiddenLine xmlns:a14="http://schemas.microsoft.com/office/drawing/2010/main" w="9525" cap="rnd">
                <a:solidFill>
                  <a:srgbClr val="000000"/>
                </a:solidFill>
                <a:prstDash val="sysDot"/>
                <a:miter lim="800000"/>
                <a:headEnd/>
                <a:tailEnd/>
              </a14:hiddenLine>
            </a:ext>
          </a:extLst>
        </p:spPr>
        <p:txBody>
          <a:bodyPr rtlCol="0">
            <a:normAutofit fontScale="92500"/>
          </a:bodyPr>
          <a:lstStyle/>
          <a:p>
            <a:pPr algn="just" eaLnBrk="1" fontAlgn="auto" hangingPunct="1">
              <a:lnSpc>
                <a:spcPct val="110000"/>
              </a:lnSpc>
              <a:spcAft>
                <a:spcPct val="30000"/>
              </a:spcAft>
              <a:defRPr/>
            </a:pPr>
            <a:r>
              <a:rPr lang="ru-RU" sz="2400" dirty="0"/>
              <a:t>Основное преимущество добровольного медицинского страхования в том, что вы лично принимаете участие в формировании необходимой вам страховой программы, определяете виды и объем услуг, выбираете медицинские учреждения, в которых вы хотели бы обслуживаться и лечиться, в том числе и из тех, которые не работают в системе ОМС.</a:t>
            </a:r>
          </a:p>
          <a:p>
            <a:pPr eaLnBrk="1" fontAlgn="auto" hangingPunct="1">
              <a:lnSpc>
                <a:spcPct val="110000"/>
              </a:lnSpc>
              <a:spcAft>
                <a:spcPct val="30000"/>
              </a:spcAft>
              <a:defRPr/>
            </a:pPr>
            <a:endParaRPr lang="ru-RU" altLang="ru-RU" sz="1800" dirty="0">
              <a:solidFill>
                <a:schemeClr val="bg2"/>
              </a:solidFill>
            </a:endParaRPr>
          </a:p>
        </p:txBody>
      </p:sp>
      <p:pic>
        <p:nvPicPr>
          <p:cNvPr id="46084" name="Picture 6"/>
          <p:cNvPicPr>
            <a:picLocks noChangeAspect="1" noChangeArrowheads="1"/>
          </p:cNvPicPr>
          <p:nvPr/>
        </p:nvPicPr>
        <p:blipFill>
          <a:blip r:embed="rId3">
            <a:extLst>
              <a:ext uri="{28A0092B-C50C-407E-A947-70E740481C1C}">
                <a14:useLocalDpi xmlns:a14="http://schemas.microsoft.com/office/drawing/2010/main" val="0"/>
              </a:ext>
            </a:extLst>
          </a:blip>
          <a:srcRect l="48094" t="62376" r="41507" b="23758"/>
          <a:stretch>
            <a:fillRect/>
          </a:stretch>
        </p:blipFill>
        <p:spPr bwMode="auto">
          <a:xfrm>
            <a:off x="2044701" y="5157789"/>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Рисунок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59964" y="188914"/>
            <a:ext cx="53657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Номер слайда 3"/>
          <p:cNvSpPr>
            <a:spLocks noGrp="1"/>
          </p:cNvSpPr>
          <p:nvPr>
            <p:ph type="sldNum" sz="quarter" idx="12"/>
          </p:nvPr>
        </p:nvSpPr>
        <p:spPr bwMode="auto">
          <a:xfrm>
            <a:off x="10004426" y="6524626"/>
            <a:ext cx="37147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r>
              <a:rPr lang="ru-RU" altLang="ru-RU" sz="1200">
                <a:solidFill>
                  <a:srgbClr val="0C0C0C"/>
                </a:solidFill>
                <a:latin typeface="Arial" panose="020B0604020202020204" pitchFamily="34" charset="0"/>
              </a:rPr>
              <a:t>8</a:t>
            </a:r>
          </a:p>
        </p:txBody>
      </p:sp>
    </p:spTree>
    <p:extLst>
      <p:ext uri="{BB962C8B-B14F-4D97-AF65-F5344CB8AC3E}">
        <p14:creationId xmlns:p14="http://schemas.microsoft.com/office/powerpoint/2010/main" val="2419967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dspretty.ru/wp-content/uploads/2013/11/white-paper-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4444"/>
          </a:xfrm>
          <a:prstGeom prst="rect">
            <a:avLst/>
          </a:prstGeom>
          <a:noFill/>
          <a:extLst>
            <a:ext uri="{909E8E84-426E-40DD-AFC4-6F175D3DCCD1}">
              <a14:hiddenFill xmlns:a14="http://schemas.microsoft.com/office/drawing/2010/main">
                <a:solidFill>
                  <a:srgbClr val="FFFFFF"/>
                </a:solidFill>
              </a14:hiddenFill>
            </a:ext>
          </a:extLst>
        </p:spPr>
      </p:pic>
      <p:sp>
        <p:nvSpPr>
          <p:cNvPr id="47106" name="Rectangle 2"/>
          <p:cNvSpPr>
            <a:spLocks noGrp="1" noChangeArrowheads="1"/>
          </p:cNvSpPr>
          <p:nvPr>
            <p:ph type="title"/>
          </p:nvPr>
        </p:nvSpPr>
        <p:spPr>
          <a:xfrm>
            <a:off x="1774825" y="115889"/>
            <a:ext cx="7200900" cy="649287"/>
          </a:xfrm>
        </p:spPr>
        <p:txBody>
          <a:bodyPr/>
          <a:lstStyle/>
          <a:p>
            <a:pPr eaLnBrk="1" hangingPunct="1"/>
            <a:r>
              <a:rPr lang="ru-RU" altLang="ru-RU" sz="2800" b="1">
                <a:solidFill>
                  <a:srgbClr val="C00000"/>
                </a:solidFill>
              </a:rPr>
              <a:t>Зачем Медицинское страхование профсоюзу ?</a:t>
            </a:r>
          </a:p>
        </p:txBody>
      </p:sp>
      <p:sp>
        <p:nvSpPr>
          <p:cNvPr id="47107" name="Rectangle 3"/>
          <p:cNvSpPr>
            <a:spLocks noGrp="1" noChangeArrowheads="1"/>
          </p:cNvSpPr>
          <p:nvPr>
            <p:ph idx="1"/>
          </p:nvPr>
        </p:nvSpPr>
        <p:spPr>
          <a:xfrm>
            <a:off x="2152650" y="908051"/>
            <a:ext cx="7886700" cy="5268913"/>
          </a:xfrm>
        </p:spPr>
        <p:txBody>
          <a:bodyPr>
            <a:normAutofit lnSpcReduction="10000"/>
          </a:bodyPr>
          <a:lstStyle/>
          <a:p>
            <a:pPr algn="just" eaLnBrk="1" hangingPunct="1">
              <a:lnSpc>
                <a:spcPct val="70000"/>
              </a:lnSpc>
              <a:buFontTx/>
              <a:buChar char="-"/>
            </a:pPr>
            <a:r>
              <a:rPr lang="ru-RU" altLang="ru-RU" sz="2200"/>
              <a:t>Медицинское страхование с использованием корпоративной программы ДМС может оказаться мощным мотивационным стимулом для членства в профсоюзе. </a:t>
            </a:r>
          </a:p>
          <a:p>
            <a:pPr algn="just" eaLnBrk="1" hangingPunct="1">
              <a:lnSpc>
                <a:spcPct val="70000"/>
              </a:lnSpc>
              <a:buFontTx/>
              <a:buChar char="-"/>
            </a:pPr>
            <a:r>
              <a:rPr lang="ru-RU" altLang="ru-RU" sz="2200"/>
              <a:t>Медицинская страховка с минимальным перечнем услуг, как правило, предоставляется членам профсоюза  с небольшим стажем. В последующем объем медицинских программ может расширяться в зависимости от стажа пребывания в профсоюзе.</a:t>
            </a:r>
          </a:p>
          <a:p>
            <a:pPr algn="just" eaLnBrk="1" hangingPunct="1">
              <a:lnSpc>
                <a:spcPct val="70000"/>
              </a:lnSpc>
              <a:buFontTx/>
              <a:buChar char="-"/>
            </a:pPr>
            <a:r>
              <a:rPr lang="ru-RU" altLang="ru-RU" sz="2200"/>
              <a:t>Медицинское страхование позволяет снизить заболеваемость (за счет квалифицированного лечения и профилактических мероприятий, которые включены в страховые программы); уменьшить продолжительность временной нетрудоспособности за счет своевременного и полноценного лечения; сократить время отсутствия на рабочем месте и как следствие, сократит потери члена профсоюза в оплате труда. </a:t>
            </a:r>
          </a:p>
          <a:p>
            <a:pPr algn="just" eaLnBrk="1" hangingPunct="1">
              <a:lnSpc>
                <a:spcPct val="70000"/>
              </a:lnSpc>
              <a:buFontTx/>
              <a:buChar char="-"/>
            </a:pPr>
            <a:r>
              <a:rPr lang="ru-RU" altLang="ru-RU" sz="2200"/>
              <a:t>Немаловажны финансовые причины: нет необходимости выделять внеплановую материальную помощь членам профсоюза при внезапных тяжелых заболеваниях.</a:t>
            </a:r>
          </a:p>
          <a:p>
            <a:pPr algn="just" eaLnBrk="1" hangingPunct="1">
              <a:lnSpc>
                <a:spcPct val="70000"/>
              </a:lnSpc>
              <a:buFontTx/>
              <a:buChar char="-"/>
            </a:pPr>
            <a:r>
              <a:rPr lang="ru-RU" altLang="ru-RU" sz="2200"/>
              <a:t>На взносы по ДМС распространяется ряд налоговых льгот, что можно и нужно использовать при общении с работодателем.</a:t>
            </a:r>
          </a:p>
          <a:p>
            <a:pPr algn="just" eaLnBrk="1" hangingPunct="1">
              <a:lnSpc>
                <a:spcPct val="70000"/>
              </a:lnSpc>
              <a:buFontTx/>
              <a:buChar char="-"/>
            </a:pPr>
            <a:endParaRPr lang="ru-RU" altLang="ru-RU" sz="2200"/>
          </a:p>
          <a:p>
            <a:pPr algn="just" eaLnBrk="1" hangingPunct="1">
              <a:lnSpc>
                <a:spcPct val="70000"/>
              </a:lnSpc>
              <a:buFontTx/>
              <a:buChar char="-"/>
            </a:pPr>
            <a:endParaRPr lang="ru-RU" altLang="ru-RU" sz="2200"/>
          </a:p>
          <a:p>
            <a:pPr algn="just" eaLnBrk="1" hangingPunct="1">
              <a:lnSpc>
                <a:spcPct val="60000"/>
              </a:lnSpc>
              <a:buFontTx/>
              <a:buNone/>
            </a:pPr>
            <a:endParaRPr lang="ru-RU" altLang="ru-RU" sz="2200"/>
          </a:p>
          <a:p>
            <a:pPr eaLnBrk="1" hangingPunct="1">
              <a:lnSpc>
                <a:spcPct val="80000"/>
              </a:lnSpc>
            </a:pPr>
            <a:endParaRPr lang="ru-RU" altLang="ru-RU" sz="2500"/>
          </a:p>
        </p:txBody>
      </p:sp>
      <p:pic>
        <p:nvPicPr>
          <p:cNvPr id="47108"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0914" y="173039"/>
            <a:ext cx="53657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Номер слайда 3"/>
          <p:cNvSpPr>
            <a:spLocks noGrp="1"/>
          </p:cNvSpPr>
          <p:nvPr>
            <p:ph type="sldNum" sz="quarter" idx="12"/>
          </p:nvPr>
        </p:nvSpPr>
        <p:spPr bwMode="auto">
          <a:xfrm>
            <a:off x="10004426" y="6524626"/>
            <a:ext cx="371475"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r>
              <a:rPr lang="ru-RU" altLang="ru-RU" sz="1200">
                <a:solidFill>
                  <a:srgbClr val="0C0C0C"/>
                </a:solidFill>
                <a:latin typeface="Arial" panose="020B0604020202020204" pitchFamily="34" charset="0"/>
              </a:rPr>
              <a:t>9</a:t>
            </a:r>
          </a:p>
        </p:txBody>
      </p:sp>
    </p:spTree>
    <p:extLst>
      <p:ext uri="{BB962C8B-B14F-4D97-AF65-F5344CB8AC3E}">
        <p14:creationId xmlns:p14="http://schemas.microsoft.com/office/powerpoint/2010/main" val="3074324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1072</TotalTime>
  <Words>3064</Words>
  <Application>Microsoft Office PowerPoint</Application>
  <PresentationFormat>Произвольный</PresentationFormat>
  <Paragraphs>400</Paragraphs>
  <Slides>26</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Корпоративное добровольное  медицинское страхование –  как стимул для членства в профсоюзе</vt:lpstr>
      <vt:lpstr>В исследовании рейтингового агентства "Эксперт РА" говорится:</vt:lpstr>
      <vt:lpstr>МОЖЕТ ЛИ РЕШИТЬ ВСЕ НАШИ ПРОБЛЕМЫ ОМС?</vt:lpstr>
      <vt:lpstr>ОСОБЕННОСТИ ПЛАТНОЙ МЕДИЦИНЫ</vt:lpstr>
      <vt:lpstr>Презентация PowerPoint</vt:lpstr>
      <vt:lpstr> ПРЕИМУЩЕСТВА ДОБРОВОЛЬНОГО МЕДИЦИНСКОГО СТРАХОВАНИЯ</vt:lpstr>
      <vt:lpstr>Конкурентные преимущества ДМС по сравнению с прямым сотрудничеством с медицинским учреждением: </vt:lpstr>
      <vt:lpstr> </vt:lpstr>
      <vt:lpstr>Зачем Медицинское страхование профсоюзу ?</vt:lpstr>
      <vt:lpstr>    Налоговые льготы при ДМС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СТРАХОВОЙ СЛУЧАЙ ДМС</vt:lpstr>
      <vt:lpstr>ДМС бывает двух типов: </vt:lpstr>
      <vt:lpstr>Презентация PowerPoint</vt:lpstr>
      <vt:lpstr>Презентация PowerPoint</vt:lpstr>
      <vt:lpstr>Факторы, учитываемые при выборе страховщика</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ОБЩЕРОССИЙСКИЙ ПРОФСОЮЗ ОБРАЗОВАНИЯ  СТАВРОПОЛЬСКАЯ КРАЕВАЯ ОРГАНИЗАЦИЯ ПРОФСОЮЗА ОБРАЗОВАНИЯ</dc:title>
  <dc:creator>Яна</dc:creator>
  <cp:lastModifiedBy>Диана</cp:lastModifiedBy>
  <cp:revision>37</cp:revision>
  <cp:lastPrinted>2015-10-24T11:22:04Z</cp:lastPrinted>
  <dcterms:created xsi:type="dcterms:W3CDTF">2015-10-19T11:00:53Z</dcterms:created>
  <dcterms:modified xsi:type="dcterms:W3CDTF">2016-11-20T16:11:55Z</dcterms:modified>
</cp:coreProperties>
</file>